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82" r:id="rId2"/>
    <p:sldId id="452" r:id="rId3"/>
    <p:sldId id="309" r:id="rId4"/>
    <p:sldId id="308" r:id="rId5"/>
    <p:sldId id="436" r:id="rId6"/>
    <p:sldId id="504" r:id="rId7"/>
    <p:sldId id="503" r:id="rId8"/>
    <p:sldId id="437" r:id="rId9"/>
    <p:sldId id="324" r:id="rId10"/>
    <p:sldId id="369" r:id="rId11"/>
    <p:sldId id="432" r:id="rId12"/>
    <p:sldId id="374" r:id="rId13"/>
    <p:sldId id="340" r:id="rId14"/>
    <p:sldId id="433" r:id="rId15"/>
    <p:sldId id="450" r:id="rId16"/>
    <p:sldId id="451" r:id="rId17"/>
    <p:sldId id="411" r:id="rId18"/>
    <p:sldId id="477" r:id="rId19"/>
    <p:sldId id="492" r:id="rId20"/>
    <p:sldId id="473" r:id="rId21"/>
    <p:sldId id="472" r:id="rId22"/>
    <p:sldId id="474" r:id="rId23"/>
    <p:sldId id="501" r:id="rId24"/>
    <p:sldId id="479" r:id="rId25"/>
    <p:sldId id="378" r:id="rId26"/>
    <p:sldId id="476" r:id="rId27"/>
    <p:sldId id="502" r:id="rId28"/>
    <p:sldId id="483" r:id="rId29"/>
    <p:sldId id="505" r:id="rId30"/>
    <p:sldId id="484" r:id="rId31"/>
    <p:sldId id="385" r:id="rId32"/>
    <p:sldId id="289" r:id="rId33"/>
    <p:sldId id="414" r:id="rId34"/>
    <p:sldId id="291" r:id="rId35"/>
    <p:sldId id="352" r:id="rId36"/>
    <p:sldId id="434" r:id="rId37"/>
    <p:sldId id="485" r:id="rId38"/>
    <p:sldId id="424" r:id="rId39"/>
    <p:sldId id="423" r:id="rId40"/>
    <p:sldId id="420" r:id="rId41"/>
    <p:sldId id="419" r:id="rId42"/>
    <p:sldId id="418" r:id="rId43"/>
    <p:sldId id="417" r:id="rId44"/>
    <p:sldId id="422" r:id="rId45"/>
    <p:sldId id="486" r:id="rId46"/>
    <p:sldId id="416" r:id="rId47"/>
    <p:sldId id="421" r:id="rId48"/>
    <p:sldId id="494" r:id="rId49"/>
    <p:sldId id="456" r:id="rId50"/>
    <p:sldId id="457" r:id="rId51"/>
    <p:sldId id="487" r:id="rId52"/>
    <p:sldId id="455" r:id="rId53"/>
    <p:sldId id="495" r:id="rId54"/>
    <p:sldId id="460" r:id="rId55"/>
    <p:sldId id="499" r:id="rId56"/>
  </p:sldIdLst>
  <p:sldSz cx="9144000" cy="6858000" type="screen4x3"/>
  <p:notesSz cx="6735763" cy="986948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0099"/>
    <a:srgbClr val="CC00CC"/>
    <a:srgbClr val="9900CC"/>
    <a:srgbClr val="CC99FF"/>
    <a:srgbClr val="0033CC"/>
    <a:srgbClr val="FF99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853" autoAdjust="0"/>
    <p:restoredTop sz="99872" autoAdjust="0"/>
  </p:normalViewPr>
  <p:slideViewPr>
    <p:cSldViewPr snapToGrid="0">
      <p:cViewPr varScale="1">
        <p:scale>
          <a:sx n="84" d="100"/>
          <a:sy n="84" d="100"/>
        </p:scale>
        <p:origin x="-1685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7F09E49-6B82-4150-A48A-2FA203A6A5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59398" name="Picture 7" descr="j-yok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40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246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1F2ADC-E502-448F-99A9-8ECD7372DE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410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8DA2F-2B4C-4599-9B85-E290E0281E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102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302B-3312-46CF-B20B-F83CFEC1E2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943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45DD5-0894-42B4-96A1-1A17842570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208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16BE0-DB9B-4ABE-A452-82FFD0E9CA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889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11080-85F1-4C3F-99E8-C322D6F676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156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1AE2-36DC-413D-978C-1EAB8729448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618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E71D7-BB73-423F-B876-A758D6697D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337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47667-DC22-4697-BD64-B5E91FC579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363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0C6C0-2820-4796-A265-88DCA1D082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12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0D6DC-8138-4119-84D2-AC5C0925DB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00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8CC22-0E92-48F3-AC68-AF037CB1BF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939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C4F71-D779-4961-A0FE-9BCE5D4CAC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4973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21928-7616-49C6-902B-5FF1BE360F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222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2" descr="１番左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75425"/>
            <a:ext cx="21336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01182C6-0595-4B27-AA33-0EC368EBA4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6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7.png"/><Relationship Id="rId4" Type="http://schemas.openxmlformats.org/officeDocument/2006/relationships/image" Target="../media/image1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4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5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9.xml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92100" y="3740150"/>
            <a:ext cx="8559800" cy="9239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000"/>
              <a:t>National Institute of Advanced Industrial Science and Technology (AIST)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000"/>
              <a:t>Spintronics Research Center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000"/>
              <a:t>Tsukuba, Japan</a:t>
            </a:r>
          </a:p>
        </p:txBody>
      </p:sp>
      <p:grpSp>
        <p:nvGrpSpPr>
          <p:cNvPr id="2051" name="Group 3"/>
          <p:cNvGrpSpPr>
            <a:grpSpLocks noChangeAspect="1"/>
          </p:cNvGrpSpPr>
          <p:nvPr/>
        </p:nvGrpSpPr>
        <p:grpSpPr bwMode="auto">
          <a:xfrm>
            <a:off x="1716088" y="1400175"/>
            <a:ext cx="2030412" cy="2166938"/>
            <a:chOff x="1901" y="711"/>
            <a:chExt cx="2832" cy="2832"/>
          </a:xfrm>
        </p:grpSpPr>
        <p:pic>
          <p:nvPicPr>
            <p:cNvPr id="2056" name="Picture 4" descr="magnetIC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" y="711"/>
              <a:ext cx="2832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AutoShape 5"/>
            <p:cNvSpPr>
              <a:spLocks noChangeAspect="1" noChangeArrowheads="1"/>
            </p:cNvSpPr>
            <p:nvPr/>
          </p:nvSpPr>
          <p:spPr bwMode="auto">
            <a:xfrm rot="-1180093">
              <a:off x="3061" y="2821"/>
              <a:ext cx="960" cy="288"/>
            </a:xfrm>
            <a:prstGeom prst="parallelogram">
              <a:avLst>
                <a:gd name="adj" fmla="val 39583"/>
              </a:avLst>
            </a:prstGeom>
            <a:solidFill>
              <a:srgbClr val="0A0A0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292100" y="5030788"/>
            <a:ext cx="85598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/>
              <a:t>In collaboration with: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/>
              <a:t>S.P. Dash, Chalmers University of Technology, Göteborg, Sweden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J.C. Le Breton, FOM, Utrecht, The Netherlands</a:t>
            </a:r>
            <a:endParaRPr kumimoji="0" lang="en-US" altLang="en-US" sz="1400" i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/>
              <a:t>A.M. Deac, Helmholtz-Zentrum Dresden-Rossendorf, Dresden, Germany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/>
              <a:t>B.C. Min, KIST, Seoul, Korea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/>
              <a:t>S.C. Shin, KAIST, Daejeon and DGIST, Daegu, Korea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/>
              <a:t>B.J. van Wees, University of Groningen, Groningen, The Netherlands</a:t>
            </a:r>
            <a:endParaRPr lang="en-GB" altLang="en-US" sz="1400"/>
          </a:p>
        </p:txBody>
      </p:sp>
      <p:sp>
        <p:nvSpPr>
          <p:cNvPr id="2053" name="Text Box 34"/>
          <p:cNvSpPr txBox="1">
            <a:spLocks noChangeArrowheads="1"/>
          </p:cNvSpPr>
          <p:nvPr/>
        </p:nvSpPr>
        <p:spPr bwMode="auto">
          <a:xfrm>
            <a:off x="4646613" y="1638300"/>
            <a:ext cx="42052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Ron Jansen</a:t>
            </a:r>
            <a:endParaRPr lang="en-US" altLang="en-US" sz="2000" b="1"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S. Sharma, A. Spiesser,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K. R. Jeon, S. Iba,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H. Saito, S. Yuasa.</a:t>
            </a:r>
          </a:p>
        </p:txBody>
      </p:sp>
      <p:sp>
        <p:nvSpPr>
          <p:cNvPr id="2054" name="Rectangle 26"/>
          <p:cNvSpPr>
            <a:spLocks noChangeArrowheads="1"/>
          </p:cNvSpPr>
          <p:nvPr/>
        </p:nvSpPr>
        <p:spPr bwMode="auto">
          <a:xfrm>
            <a:off x="0" y="201613"/>
            <a:ext cx="914400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339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99"/>
                </a:solidFill>
              </a:rPr>
              <a:t>Silicon spintronics</a:t>
            </a: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484" y="600096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3"/>
    </mc:Choice>
    <mc:Fallback xmlns="">
      <p:transition spd="slow" advTm="3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7"/>
          <p:cNvSpPr txBox="1">
            <a:spLocks noChangeArrowheads="1"/>
          </p:cNvSpPr>
          <p:nvPr/>
        </p:nvSpPr>
        <p:spPr bwMode="auto">
          <a:xfrm>
            <a:off x="0" y="292100"/>
            <a:ext cx="9144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en-US">
                <a:solidFill>
                  <a:schemeClr val="accent2"/>
                </a:solidFill>
              </a:rPr>
              <a:t>Topics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57175" y="2814638"/>
            <a:ext cx="8575675" cy="52387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Creating spin polarization in silicon by heat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257175" y="1490663"/>
            <a:ext cx="8575675" cy="52228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Electrical creation/detection of spin polarization in Si</a:t>
            </a:r>
            <a:endParaRPr lang="en-US" altLang="en-US" sz="2400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57175" y="4210050"/>
            <a:ext cx="8575675" cy="138588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Combining electrical and thermal spin currents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Voltage tuning of thermal spin currents</a:t>
            </a:r>
          </a:p>
        </p:txBody>
      </p:sp>
    </p:spTree>
    <p:custDataLst>
      <p:tags r:id="rId1"/>
    </p:custDataLst>
  </p:cSld>
  <p:clrMapOvr>
    <a:masterClrMapping/>
  </p:clrMapOvr>
  <p:transition advTm="4501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6226175" y="1944688"/>
            <a:ext cx="2114550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  <a:sym typeface="Symbol" pitchFamily="18" charset="2"/>
              </a:rPr>
              <a:t> = 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</a:t>
            </a:r>
            <a:r>
              <a:rPr lang="en-US" altLang="en-US" sz="2800">
                <a:cs typeface="Arial" charset="0"/>
                <a:sym typeface="Symbol" pitchFamily="18" charset="2"/>
              </a:rPr>
              <a:t>  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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0" y="1481138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Transfer of spins by spin-polarized tunneling     Creates spin accumulation </a:t>
            </a:r>
          </a:p>
        </p:txBody>
      </p:sp>
      <p:pic>
        <p:nvPicPr>
          <p:cNvPr id="12292" name="Picture 8" descr="RJ-Silicon-spin-sandw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571750"/>
            <a:ext cx="4811712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Arc 9"/>
          <p:cNvSpPr>
            <a:spLocks/>
          </p:cNvSpPr>
          <p:nvPr/>
        </p:nvSpPr>
        <p:spPr bwMode="auto">
          <a:xfrm flipH="1" flipV="1">
            <a:off x="6540500" y="3487738"/>
            <a:ext cx="838200" cy="1828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94" name="Arc 10"/>
          <p:cNvSpPr>
            <a:spLocks/>
          </p:cNvSpPr>
          <p:nvPr/>
        </p:nvSpPr>
        <p:spPr bwMode="auto">
          <a:xfrm flipV="1">
            <a:off x="7378700" y="3944938"/>
            <a:ext cx="838200" cy="137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95" name="Line 11"/>
          <p:cNvSpPr>
            <a:spLocks noChangeShapeType="1"/>
          </p:cNvSpPr>
          <p:nvPr/>
        </p:nvSpPr>
        <p:spPr bwMode="auto">
          <a:xfrm flipH="1" flipV="1">
            <a:off x="7366000" y="3127375"/>
            <a:ext cx="12700" cy="2366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6" name="Line 12"/>
          <p:cNvSpPr>
            <a:spLocks noChangeShapeType="1"/>
          </p:cNvSpPr>
          <p:nvPr/>
        </p:nvSpPr>
        <p:spPr bwMode="auto">
          <a:xfrm>
            <a:off x="7759700" y="4173538"/>
            <a:ext cx="0" cy="609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7" name="Line 13"/>
          <p:cNvSpPr>
            <a:spLocks noChangeShapeType="1"/>
          </p:cNvSpPr>
          <p:nvPr/>
        </p:nvSpPr>
        <p:spPr bwMode="auto">
          <a:xfrm flipV="1">
            <a:off x="7034213" y="4133850"/>
            <a:ext cx="0" cy="609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5705475" y="3411538"/>
            <a:ext cx="606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  <a:sym typeface="Symbol" pitchFamily="18" charset="2"/>
              </a:rPr>
              <a:t></a:t>
            </a:r>
            <a:endParaRPr lang="en-US" altLang="en-US" sz="2800" baseline="30000">
              <a:cs typeface="Arial" charset="0"/>
              <a:sym typeface="Symbol" pitchFamily="18" charset="2"/>
            </a:endParaRPr>
          </a:p>
        </p:txBody>
      </p:sp>
      <p:sp>
        <p:nvSpPr>
          <p:cNvPr id="12299" name="Line 15"/>
          <p:cNvSpPr>
            <a:spLocks noChangeShapeType="1"/>
          </p:cNvSpPr>
          <p:nvPr/>
        </p:nvSpPr>
        <p:spPr bwMode="auto">
          <a:xfrm flipH="1">
            <a:off x="6007100" y="34877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0" name="Line 16"/>
          <p:cNvSpPr>
            <a:spLocks noChangeShapeType="1"/>
          </p:cNvSpPr>
          <p:nvPr/>
        </p:nvSpPr>
        <p:spPr bwMode="auto">
          <a:xfrm flipH="1">
            <a:off x="6007100" y="39449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1" name="Text Box 17"/>
          <p:cNvSpPr txBox="1">
            <a:spLocks noChangeArrowheads="1"/>
          </p:cNvSpPr>
          <p:nvPr/>
        </p:nvSpPr>
        <p:spPr bwMode="auto">
          <a:xfrm>
            <a:off x="2162175" y="1946275"/>
            <a:ext cx="137001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  <a:sym typeface="Symbol" pitchFamily="18" charset="2"/>
              </a:rPr>
              <a:t>I</a:t>
            </a:r>
            <a:r>
              <a:rPr lang="en-US" altLang="en-US" sz="2800" baseline="-25000">
                <a:cs typeface="Arial" charset="0"/>
                <a:sym typeface="Symbol" pitchFamily="18" charset="2"/>
              </a:rPr>
              <a:t>T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</a:t>
            </a:r>
            <a:r>
              <a:rPr lang="en-US" altLang="en-US" sz="2800">
                <a:cs typeface="Arial" charset="0"/>
                <a:sym typeface="Symbol" pitchFamily="18" charset="2"/>
              </a:rPr>
              <a:t>  I</a:t>
            </a:r>
            <a:r>
              <a:rPr lang="en-US" altLang="en-US" sz="2800" baseline="-25000">
                <a:cs typeface="Arial" charset="0"/>
                <a:sym typeface="Symbol" pitchFamily="18" charset="2"/>
              </a:rPr>
              <a:t>T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</a:t>
            </a:r>
          </a:p>
        </p:txBody>
      </p:sp>
      <p:sp>
        <p:nvSpPr>
          <p:cNvPr id="12302" name="Text Box 18"/>
          <p:cNvSpPr txBox="1">
            <a:spLocks noChangeArrowheads="1"/>
          </p:cNvSpPr>
          <p:nvPr/>
        </p:nvSpPr>
        <p:spPr bwMode="auto">
          <a:xfrm>
            <a:off x="6765925" y="5813425"/>
            <a:ext cx="12747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  <a:sym typeface="Symbol" pitchFamily="18" charset="2"/>
              </a:rPr>
              <a:t>n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</a:t>
            </a:r>
            <a:r>
              <a:rPr lang="en-US" altLang="en-US" sz="2800">
                <a:cs typeface="Arial" charset="0"/>
                <a:sym typeface="Symbol" pitchFamily="18" charset="2"/>
              </a:rPr>
              <a:t>  n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</a:t>
            </a:r>
          </a:p>
        </p:txBody>
      </p:sp>
      <p:sp>
        <p:nvSpPr>
          <p:cNvPr id="12303" name="Text Box 19"/>
          <p:cNvSpPr txBox="1">
            <a:spLocks noChangeArrowheads="1"/>
          </p:cNvSpPr>
          <p:nvPr/>
        </p:nvSpPr>
        <p:spPr bwMode="auto">
          <a:xfrm>
            <a:off x="7364413" y="301466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</a:t>
            </a:r>
          </a:p>
        </p:txBody>
      </p:sp>
      <p:sp>
        <p:nvSpPr>
          <p:cNvPr id="12304" name="Text Box 5"/>
          <p:cNvSpPr txBox="1">
            <a:spLocks noChangeArrowheads="1"/>
          </p:cNvSpPr>
          <p:nvPr/>
        </p:nvSpPr>
        <p:spPr bwMode="auto">
          <a:xfrm>
            <a:off x="0" y="366713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Creation of spin polarization in semiconductors</a:t>
            </a:r>
            <a:br>
              <a:rPr lang="en-US" altLang="ko-KR">
                <a:solidFill>
                  <a:srgbClr val="003399"/>
                </a:solidFill>
                <a:ea typeface="Gulim" pitchFamily="34" charset="-127"/>
              </a:rPr>
            </a:br>
            <a:r>
              <a:rPr lang="en-US" altLang="ko-KR" sz="2400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lang="en-US" altLang="ko-KR" sz="2000">
                <a:solidFill>
                  <a:srgbClr val="003399"/>
                </a:solidFill>
                <a:ea typeface="Gulim" pitchFamily="34" charset="-127"/>
              </a:rPr>
              <a:t>by electrical injection from a ferromagnetic tunnel contact</a:t>
            </a:r>
            <a:endParaRPr lang="en-US" altLang="ko-KR" sz="20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12305" name="Arc 23"/>
          <p:cNvSpPr>
            <a:spLocks/>
          </p:cNvSpPr>
          <p:nvPr/>
        </p:nvSpPr>
        <p:spPr bwMode="auto">
          <a:xfrm rot="-2801272">
            <a:off x="7058025" y="3430588"/>
            <a:ext cx="688975" cy="758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080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6" name="Text Box 9"/>
          <p:cNvSpPr txBox="1">
            <a:spLocks noChangeArrowheads="1"/>
          </p:cNvSpPr>
          <p:nvPr/>
        </p:nvSpPr>
        <p:spPr bwMode="auto">
          <a:xfrm>
            <a:off x="374650" y="5748338"/>
            <a:ext cx="41052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2000"/>
              <a:t> Supply of spins by current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2000"/>
              <a:t> Spin relaxation in semiconductor</a:t>
            </a:r>
          </a:p>
        </p:txBody>
      </p:sp>
      <p:sp>
        <p:nvSpPr>
          <p:cNvPr id="12307" name="AutoShape 10"/>
          <p:cNvSpPr>
            <a:spLocks/>
          </p:cNvSpPr>
          <p:nvPr/>
        </p:nvSpPr>
        <p:spPr bwMode="auto">
          <a:xfrm>
            <a:off x="4398963" y="5748338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8" name="Text Box 11"/>
          <p:cNvSpPr txBox="1">
            <a:spLocks noChangeArrowheads="1"/>
          </p:cNvSpPr>
          <p:nvPr/>
        </p:nvSpPr>
        <p:spPr bwMode="auto">
          <a:xfrm>
            <a:off x="4651375" y="5799138"/>
            <a:ext cx="606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itchFamily="18" charset="2"/>
              </a:rPr>
              <a:t></a:t>
            </a:r>
          </a:p>
        </p:txBody>
      </p:sp>
    </p:spTree>
    <p:custDataLst>
      <p:tags r:id="rId1"/>
    </p:custDataLst>
  </p:cSld>
  <p:clrMapOvr>
    <a:masterClrMapping/>
  </p:clrMapOvr>
  <p:transition advTm="9784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3"/>
          <p:cNvSpPr txBox="1">
            <a:spLocks noChangeArrowheads="1"/>
          </p:cNvSpPr>
          <p:nvPr/>
        </p:nvSpPr>
        <p:spPr bwMode="auto">
          <a:xfrm>
            <a:off x="0" y="312738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</a:rPr>
              <a:t>Spin manipulation &amp; detection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kumimoji="0" lang="en-US" altLang="ko-KR" sz="2400">
                <a:solidFill>
                  <a:srgbClr val="003399"/>
                </a:solidFill>
                <a:ea typeface="Gulim" pitchFamily="34" charset="-127"/>
              </a:rPr>
              <a:t>Precession of spins in transverse magnetic field (Hanle effect)</a:t>
            </a:r>
            <a:endParaRPr kumimoji="0"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pic>
        <p:nvPicPr>
          <p:cNvPr id="13315" name="Picture 5" descr="JansenFig24-Han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97038"/>
            <a:ext cx="73152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9109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dash-300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2"/>
          <a:stretch>
            <a:fillRect/>
          </a:stretch>
        </p:blipFill>
        <p:spPr bwMode="auto">
          <a:xfrm>
            <a:off x="1003300" y="1522413"/>
            <a:ext cx="704850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65338" y="6418263"/>
            <a:ext cx="5148262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/>
              <a:t>S.P. Dash et al. Nature 462, 491 (2009)</a:t>
            </a:r>
            <a:endParaRPr kumimoji="0" lang="en-US" altLang="en-US" sz="1800" baseline="30000"/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0" y="3683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Creating spin polarization in silicon at 300 K</a:t>
            </a:r>
            <a:b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</a:b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 </a:t>
            </a:r>
            <a:r>
              <a:rPr kumimoji="0" lang="en-US" altLang="ko-KR" sz="2000">
                <a:solidFill>
                  <a:srgbClr val="003399"/>
                </a:solidFill>
                <a:ea typeface="Gulim" pitchFamily="34" charset="-127"/>
                <a:cs typeface="Arial" charset="0"/>
              </a:rPr>
              <a:t>by electrical spin injection from a magnetic tunnel contact</a:t>
            </a:r>
            <a:endParaRPr kumimoji="0" lang="en-US" altLang="ko-KR" sz="2000" b="1">
              <a:solidFill>
                <a:srgbClr val="000066"/>
              </a:solidFill>
              <a:ea typeface="Gulim" pitchFamily="34" charset="-127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6125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0" y="341313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Electrical detection of spin polarization</a:t>
            </a:r>
            <a:br>
              <a:rPr lang="en-US" altLang="ko-KR">
                <a:solidFill>
                  <a:srgbClr val="003399"/>
                </a:solidFill>
                <a:ea typeface="Gulim" pitchFamily="34" charset="-127"/>
              </a:rPr>
            </a:b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lang="en-US" altLang="ko-KR" sz="2400">
                <a:solidFill>
                  <a:srgbClr val="003399"/>
                </a:solidFill>
                <a:ea typeface="Gulim" pitchFamily="34" charset="-127"/>
              </a:rPr>
              <a:t>Resistance of tunnel contact is proportional to </a:t>
            </a:r>
            <a:r>
              <a:rPr lang="en-US" altLang="ko-KR" sz="2400">
                <a:solidFill>
                  <a:srgbClr val="003399"/>
                </a:solidFill>
                <a:ea typeface="Gulim" pitchFamily="34" charset="-127"/>
                <a:sym typeface="Symbol" pitchFamily="18" charset="2"/>
              </a:rPr>
              <a:t>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4845050" y="591185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Tunnel spin polarization: </a:t>
            </a:r>
          </a:p>
        </p:txBody>
      </p:sp>
      <p:grpSp>
        <p:nvGrpSpPr>
          <p:cNvPr id="15364" name="Group 13"/>
          <p:cNvGrpSpPr>
            <a:grpSpLocks/>
          </p:cNvGrpSpPr>
          <p:nvPr/>
        </p:nvGrpSpPr>
        <p:grpSpPr bwMode="auto">
          <a:xfrm>
            <a:off x="7315200" y="5692775"/>
            <a:ext cx="1614488" cy="819150"/>
            <a:chOff x="3744" y="3456"/>
            <a:chExt cx="1017" cy="516"/>
          </a:xfrm>
        </p:grpSpPr>
        <p:sp>
          <p:nvSpPr>
            <p:cNvPr id="15371" name="Text Box 14"/>
            <p:cNvSpPr txBox="1">
              <a:spLocks noChangeArrowheads="1"/>
            </p:cNvSpPr>
            <p:nvPr/>
          </p:nvSpPr>
          <p:spPr bwMode="auto">
            <a:xfrm>
              <a:off x="4110" y="3456"/>
              <a:ext cx="6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ym typeface="Symbol" pitchFamily="18" charset="2"/>
                </a:rPr>
                <a:t>G</a:t>
              </a:r>
              <a:r>
                <a:rPr lang="en-US" altLang="en-US" sz="2000" b="1" baseline="30000">
                  <a:sym typeface="Symbol" pitchFamily="18" charset="2"/>
                </a:rPr>
                <a:t></a:t>
              </a:r>
              <a:r>
                <a:rPr lang="en-US" altLang="en-US" sz="2000" baseline="-25000">
                  <a:sym typeface="Symbol" pitchFamily="18" charset="2"/>
                </a:rPr>
                <a:t> </a:t>
              </a:r>
              <a:r>
                <a:rPr lang="en-US" altLang="en-US" sz="2000" b="1">
                  <a:sym typeface="Symbol" pitchFamily="18" charset="2"/>
                </a:rPr>
                <a:t></a:t>
              </a:r>
              <a:r>
                <a:rPr lang="en-US" altLang="en-US" sz="2000">
                  <a:sym typeface="Symbol" pitchFamily="18" charset="2"/>
                </a:rPr>
                <a:t> G</a:t>
              </a:r>
              <a:r>
                <a:rPr lang="en-US" altLang="en-US" sz="2000" b="1" baseline="30000">
                  <a:sym typeface="Symbol" pitchFamily="18" charset="2"/>
                </a:rPr>
                <a:t></a:t>
              </a:r>
              <a:endParaRPr lang="en-US" altLang="en-US" sz="2800" b="1">
                <a:sym typeface="Symbol" pitchFamily="18" charset="2"/>
              </a:endParaRPr>
            </a:p>
          </p:txBody>
        </p:sp>
        <p:sp>
          <p:nvSpPr>
            <p:cNvPr id="15372" name="Text Box 15"/>
            <p:cNvSpPr txBox="1">
              <a:spLocks noChangeArrowheads="1"/>
            </p:cNvSpPr>
            <p:nvPr/>
          </p:nvSpPr>
          <p:spPr bwMode="auto">
            <a:xfrm>
              <a:off x="4110" y="3722"/>
              <a:ext cx="6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ym typeface="Symbol" pitchFamily="18" charset="2"/>
                </a:rPr>
                <a:t>G</a:t>
              </a:r>
              <a:r>
                <a:rPr lang="en-US" altLang="en-US" sz="2000" b="1" baseline="30000">
                  <a:sym typeface="Symbol" pitchFamily="18" charset="2"/>
                </a:rPr>
                <a:t></a:t>
              </a:r>
              <a:r>
                <a:rPr lang="en-US" altLang="en-US" sz="2000" baseline="-25000">
                  <a:sym typeface="Symbol" pitchFamily="18" charset="2"/>
                </a:rPr>
                <a:t> </a:t>
              </a:r>
              <a:r>
                <a:rPr lang="en-US" altLang="en-US" sz="2000">
                  <a:sym typeface="Symbol" pitchFamily="18" charset="2"/>
                </a:rPr>
                <a:t> G</a:t>
              </a:r>
              <a:r>
                <a:rPr lang="en-US" altLang="en-US" sz="2000" b="1" baseline="30000">
                  <a:sym typeface="Symbol" pitchFamily="18" charset="2"/>
                </a:rPr>
                <a:t></a:t>
              </a:r>
              <a:endParaRPr lang="en-US" altLang="en-US" sz="2000" b="1">
                <a:sym typeface="Symbol" pitchFamily="18" charset="2"/>
              </a:endParaRPr>
            </a:p>
          </p:txBody>
        </p:sp>
        <p:sp>
          <p:nvSpPr>
            <p:cNvPr id="15373" name="Text Box 16"/>
            <p:cNvSpPr txBox="1">
              <a:spLocks noChangeArrowheads="1"/>
            </p:cNvSpPr>
            <p:nvPr/>
          </p:nvSpPr>
          <p:spPr bwMode="auto">
            <a:xfrm>
              <a:off x="3744" y="3578"/>
              <a:ext cx="4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ym typeface="Symbol" pitchFamily="18" charset="2"/>
                </a:rPr>
                <a:t>P = </a:t>
              </a:r>
              <a:endParaRPr lang="en-US" altLang="en-US" sz="2800">
                <a:sym typeface="Symbol" pitchFamily="18" charset="2"/>
              </a:endParaRPr>
            </a:p>
          </p:txBody>
        </p:sp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>
              <a:off x="4150" y="3704"/>
              <a:ext cx="5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536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954213"/>
            <a:ext cx="2590800" cy="161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89138"/>
            <a:ext cx="4748213" cy="33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21"/>
          <p:cNvSpPr>
            <a:spLocks noChangeArrowheads="1"/>
          </p:cNvSpPr>
          <p:nvPr/>
        </p:nvSpPr>
        <p:spPr bwMode="auto">
          <a:xfrm>
            <a:off x="182563" y="2030413"/>
            <a:ext cx="914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8" name="Rectangle 22"/>
          <p:cNvSpPr>
            <a:spLocks noChangeArrowheads="1"/>
          </p:cNvSpPr>
          <p:nvPr/>
        </p:nvSpPr>
        <p:spPr bwMode="auto">
          <a:xfrm>
            <a:off x="3273425" y="2030413"/>
            <a:ext cx="1066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r="29137"/>
          <a:stretch>
            <a:fillRect/>
          </a:stretch>
        </p:blipFill>
        <p:spPr bwMode="auto">
          <a:xfrm>
            <a:off x="5160963" y="4041775"/>
            <a:ext cx="3768725" cy="11557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Line 29"/>
          <p:cNvSpPr>
            <a:spLocks noChangeShapeType="1"/>
          </p:cNvSpPr>
          <p:nvPr/>
        </p:nvSpPr>
        <p:spPr bwMode="auto">
          <a:xfrm flipV="1">
            <a:off x="7540625" y="4968875"/>
            <a:ext cx="0" cy="7318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6223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SAIST32_0415d01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2" t="40318" r="35864" b="44655"/>
          <a:stretch>
            <a:fillRect/>
          </a:stretch>
        </p:blipFill>
        <p:spPr bwMode="auto">
          <a:xfrm>
            <a:off x="117475" y="2478088"/>
            <a:ext cx="670083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120650" y="6234113"/>
            <a:ext cx="1233488" cy="519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Silicon</a:t>
            </a: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123825" y="4538663"/>
            <a:ext cx="955675" cy="519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99"/>
                </a:solidFill>
              </a:rPr>
              <a:t>MgO</a:t>
            </a: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123825" y="2478088"/>
            <a:ext cx="600075" cy="519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Fe</a:t>
            </a:r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3592513" y="4537075"/>
            <a:ext cx="202882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0.5 - 2 nm</a:t>
            </a:r>
          </a:p>
        </p:txBody>
      </p:sp>
      <p:sp>
        <p:nvSpPr>
          <p:cNvPr id="16391" name="Line 16"/>
          <p:cNvSpPr>
            <a:spLocks noChangeShapeType="1"/>
          </p:cNvSpPr>
          <p:nvPr/>
        </p:nvSpPr>
        <p:spPr bwMode="auto">
          <a:xfrm>
            <a:off x="3573463" y="4543425"/>
            <a:ext cx="0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2"/>
          <p:cNvSpPr>
            <a:spLocks noChangeArrowheads="1"/>
          </p:cNvSpPr>
          <p:nvPr/>
        </p:nvSpPr>
        <p:spPr bwMode="auto">
          <a:xfrm>
            <a:off x="3732213" y="1530350"/>
            <a:ext cx="5381625" cy="2890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6393" name="Object 6"/>
          <p:cNvGraphicFramePr>
            <a:graphicFrameLocks noChangeAspect="1"/>
          </p:cNvGraphicFramePr>
          <p:nvPr/>
        </p:nvGraphicFramePr>
        <p:xfrm>
          <a:off x="3716338" y="1368425"/>
          <a:ext cx="5443537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Graph" r:id="rId5" imgW="3053486" imgH="3391814" progId="Origin50.Graph">
                  <p:embed/>
                </p:oleObj>
              </mc:Choice>
              <mc:Fallback>
                <p:oleObj name="Graph" r:id="rId5" imgW="3053486" imgH="3391814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52" t="5745" r="6116" b="49643"/>
                      <a:stretch>
                        <a:fillRect/>
                      </a:stretch>
                    </p:blipFill>
                    <p:spPr bwMode="auto">
                      <a:xfrm>
                        <a:off x="3716338" y="1368425"/>
                        <a:ext cx="5443537" cy="303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TextBox 1"/>
          <p:cNvSpPr txBox="1">
            <a:spLocks noChangeArrowheads="1"/>
          </p:cNvSpPr>
          <p:nvPr/>
        </p:nvSpPr>
        <p:spPr bwMode="auto">
          <a:xfrm>
            <a:off x="7170738" y="5886450"/>
            <a:ext cx="1801812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A. Spiesser 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Proc. SPIE 8461,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84610K (2012) </a:t>
            </a:r>
          </a:p>
        </p:txBody>
      </p:sp>
      <p:sp>
        <p:nvSpPr>
          <p:cNvPr id="16395" name="Text Box 3"/>
          <p:cNvSpPr txBox="1">
            <a:spLocks noChangeArrowheads="1"/>
          </p:cNvSpPr>
          <p:nvPr/>
        </p:nvSpPr>
        <p:spPr bwMode="auto">
          <a:xfrm>
            <a:off x="7170738" y="4994275"/>
            <a:ext cx="1801812" cy="830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S. Sharma 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PRB 89, 075301 (2014)</a:t>
            </a:r>
            <a:endParaRPr kumimoji="0" lang="en-US" altLang="en-US" sz="1600" baseline="30000"/>
          </a:p>
        </p:txBody>
      </p:sp>
      <p:sp>
        <p:nvSpPr>
          <p:cNvPr id="16396" name="Text Box 2"/>
          <p:cNvSpPr txBox="1">
            <a:spLocks noChangeArrowheads="1"/>
          </p:cNvSpPr>
          <p:nvPr/>
        </p:nvSpPr>
        <p:spPr bwMode="auto">
          <a:xfrm>
            <a:off x="0" y="300038"/>
            <a:ext cx="91440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Creation of spin polarization in silicon at 300 K</a:t>
            </a:r>
            <a:b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</a:b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 </a:t>
            </a:r>
            <a:r>
              <a:rPr kumimoji="0" lang="en-US" altLang="ko-KR" sz="2400">
                <a:solidFill>
                  <a:srgbClr val="003399"/>
                </a:solidFill>
                <a:ea typeface="Gulim" pitchFamily="34" charset="-127"/>
                <a:cs typeface="Arial" charset="0"/>
              </a:rPr>
              <a:t>Crystalline Fe / MgO tunnel contact</a:t>
            </a:r>
            <a:endParaRPr kumimoji="0" lang="en-US" altLang="ko-KR" sz="2400" b="1">
              <a:solidFill>
                <a:srgbClr val="000066"/>
              </a:solidFill>
              <a:ea typeface="Gulim" pitchFamily="34" charset="-127"/>
              <a:cs typeface="Arial" charset="0"/>
            </a:endParaRPr>
          </a:p>
        </p:txBody>
      </p:sp>
      <p:sp>
        <p:nvSpPr>
          <p:cNvPr id="16397" name="Text Box 6"/>
          <p:cNvSpPr txBox="1">
            <a:spLocks noChangeArrowheads="1"/>
          </p:cNvSpPr>
          <p:nvPr/>
        </p:nvSpPr>
        <p:spPr bwMode="auto">
          <a:xfrm>
            <a:off x="47625" y="1835150"/>
            <a:ext cx="33623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66"/>
                </a:solidFill>
              </a:rPr>
              <a:t>p-type Si </a:t>
            </a:r>
            <a:r>
              <a:rPr lang="en-US" altLang="en-US" sz="1600"/>
              <a:t>(Boron, p = 5 x 10</a:t>
            </a:r>
            <a:r>
              <a:rPr lang="en-US" altLang="en-US" sz="1600" baseline="30000"/>
              <a:t>18</a:t>
            </a:r>
            <a:r>
              <a:rPr lang="en-US" altLang="en-US" sz="1600"/>
              <a:t> cm</a:t>
            </a:r>
            <a:r>
              <a:rPr lang="en-US" altLang="en-US" sz="1600" baseline="30000"/>
              <a:t>-3</a:t>
            </a:r>
            <a:r>
              <a:rPr lang="en-US" altLang="en-US" sz="1600"/>
              <a:t>)</a:t>
            </a:r>
          </a:p>
        </p:txBody>
      </p:sp>
    </p:spTree>
    <p:custDataLst>
      <p:tags r:id="rId2"/>
    </p:custDataLst>
  </p:cSld>
  <p:clrMapOvr>
    <a:masterClrMapping/>
  </p:clrMapOvr>
  <p:transition advTm="1826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3351d01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4" t="40546" r="25217" b="42191"/>
          <a:stretch>
            <a:fillRect/>
          </a:stretch>
        </p:blipFill>
        <p:spPr bwMode="auto">
          <a:xfrm>
            <a:off x="160338" y="2128838"/>
            <a:ext cx="7964487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4525963" y="1514475"/>
            <a:ext cx="4608512" cy="284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r="882"/>
          <a:stretch>
            <a:fillRect/>
          </a:stretch>
        </p:blipFill>
        <p:spPr bwMode="auto">
          <a:xfrm>
            <a:off x="4672013" y="1604963"/>
            <a:ext cx="447198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68275" y="4576763"/>
            <a:ext cx="955675" cy="519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99"/>
                </a:solidFill>
              </a:rPr>
              <a:t>MgO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57163" y="2135188"/>
            <a:ext cx="600075" cy="519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Fe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57163" y="6192838"/>
            <a:ext cx="2065337" cy="523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Germanium</a:t>
            </a:r>
          </a:p>
        </p:txBody>
      </p:sp>
      <p:sp>
        <p:nvSpPr>
          <p:cNvPr id="17416" name="Rectangle 6"/>
          <p:cNvSpPr>
            <a:spLocks noChangeArrowheads="1"/>
          </p:cNvSpPr>
          <p:nvPr/>
        </p:nvSpPr>
        <p:spPr bwMode="auto">
          <a:xfrm>
            <a:off x="168275" y="1728788"/>
            <a:ext cx="3494088" cy="246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S. Iba et al., APEX 5, 053004 (2012)</a:t>
            </a:r>
            <a:endParaRPr kumimoji="0" lang="en-GB" altLang="en-US" sz="1600"/>
          </a:p>
        </p:txBody>
      </p:sp>
      <p:sp>
        <p:nvSpPr>
          <p:cNvPr id="17417" name="Text Box 3"/>
          <p:cNvSpPr txBox="1">
            <a:spLocks noChangeArrowheads="1"/>
          </p:cNvSpPr>
          <p:nvPr/>
        </p:nvSpPr>
        <p:spPr bwMode="auto">
          <a:xfrm>
            <a:off x="39688" y="300038"/>
            <a:ext cx="906780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</a:rPr>
              <a:t>Spintronics with p-type germanium at 300 K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</a:rPr>
              <a:t>Crystalline and Schottky free contacts</a:t>
            </a:r>
            <a:endParaRPr lang="en-US" altLang="en-US" sz="2400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1394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0" y="379413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Control experiment with Yb or Au nanolayer</a:t>
            </a:r>
            <a:endParaRPr lang="en-US" altLang="ko-KR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105400" y="1930400"/>
            <a:ext cx="380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80"/>
                </a:solidFill>
              </a:rPr>
              <a:t>Control device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Silicon / Al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</a:t>
            </a:r>
            <a:r>
              <a:rPr lang="en-US" altLang="en-US" sz="1800"/>
              <a:t> / </a:t>
            </a:r>
            <a:r>
              <a:rPr lang="en-US" altLang="en-US" sz="1800">
                <a:solidFill>
                  <a:srgbClr val="008080"/>
                </a:solidFill>
              </a:rPr>
              <a:t>Yb (2 nm)</a:t>
            </a:r>
            <a:r>
              <a:rPr lang="en-US" altLang="en-US" sz="1800"/>
              <a:t> / Ni</a:t>
            </a:r>
            <a:r>
              <a:rPr lang="en-US" altLang="en-US" sz="1800" baseline="-25000"/>
              <a:t>80</a:t>
            </a:r>
            <a:r>
              <a:rPr lang="en-US" altLang="en-US" sz="1800"/>
              <a:t>Fe</a:t>
            </a:r>
            <a:r>
              <a:rPr lang="en-US" altLang="en-US" sz="1800" baseline="-25000"/>
              <a:t>20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105400" y="1168400"/>
            <a:ext cx="2606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800000"/>
                </a:solidFill>
              </a:rPr>
              <a:t>Standard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Silicon / Al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</a:t>
            </a:r>
            <a:r>
              <a:rPr lang="en-US" altLang="en-US" sz="1800"/>
              <a:t> / Ni</a:t>
            </a:r>
            <a:r>
              <a:rPr lang="en-US" altLang="en-US" sz="1800" baseline="-25000"/>
              <a:t>80</a:t>
            </a:r>
            <a:r>
              <a:rPr lang="en-US" altLang="en-US" sz="1800"/>
              <a:t>Fe</a:t>
            </a:r>
            <a:r>
              <a:rPr lang="en-US" altLang="en-US" sz="1800" baseline="-25000"/>
              <a:t>20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 flipH="1">
            <a:off x="3219450" y="2328863"/>
            <a:ext cx="1809750" cy="800100"/>
          </a:xfrm>
          <a:prstGeom prst="line">
            <a:avLst/>
          </a:prstGeom>
          <a:noFill/>
          <a:ln w="19050">
            <a:solidFill>
              <a:srgbClr val="0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 flipH="1">
            <a:off x="3429000" y="1611313"/>
            <a:ext cx="1600200" cy="6858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5105400" y="5345113"/>
            <a:ext cx="3810000" cy="83185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Proof that signal is due to spin injection by tunneling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 rot="-1505020">
            <a:off x="3636963" y="2389188"/>
            <a:ext cx="782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 = 0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 rot="-1340725">
            <a:off x="3352800" y="1595438"/>
            <a:ext cx="1149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 = 30%</a:t>
            </a:r>
          </a:p>
        </p:txBody>
      </p:sp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5114925" y="4451350"/>
            <a:ext cx="380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00CC"/>
                </a:solidFill>
              </a:rPr>
              <a:t>Control device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Silicon / Al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</a:t>
            </a:r>
            <a:r>
              <a:rPr lang="en-US" altLang="en-US" sz="1800"/>
              <a:t> / </a:t>
            </a:r>
            <a:r>
              <a:rPr lang="en-US" altLang="en-US" sz="1800">
                <a:solidFill>
                  <a:srgbClr val="6600CC"/>
                </a:solidFill>
              </a:rPr>
              <a:t>Au (3 nm)</a:t>
            </a:r>
            <a:r>
              <a:rPr lang="en-US" altLang="en-US" sz="1800"/>
              <a:t> / Ni</a:t>
            </a:r>
            <a:r>
              <a:rPr lang="en-US" altLang="en-US" sz="1800" baseline="-25000"/>
              <a:t>80</a:t>
            </a:r>
            <a:r>
              <a:rPr lang="en-US" altLang="en-US" sz="1800"/>
              <a:t>Fe</a:t>
            </a:r>
            <a:r>
              <a:rPr lang="en-US" altLang="en-US" sz="1800" baseline="-25000"/>
              <a:t>20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8443" name="Text Box 15"/>
          <p:cNvSpPr txBox="1">
            <a:spLocks noChangeArrowheads="1"/>
          </p:cNvSpPr>
          <p:nvPr/>
        </p:nvSpPr>
        <p:spPr bwMode="auto">
          <a:xfrm>
            <a:off x="5114925" y="3689350"/>
            <a:ext cx="2606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800000"/>
                </a:solidFill>
              </a:rPr>
              <a:t>Standard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Silicon / Al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</a:t>
            </a:r>
            <a:r>
              <a:rPr lang="en-US" altLang="en-US" sz="1800"/>
              <a:t> / Ni</a:t>
            </a:r>
            <a:r>
              <a:rPr lang="en-US" altLang="en-US" sz="1800" baseline="-25000"/>
              <a:t>80</a:t>
            </a:r>
            <a:r>
              <a:rPr lang="en-US" altLang="en-US" sz="1800"/>
              <a:t>Fe</a:t>
            </a:r>
            <a:r>
              <a:rPr lang="en-US" altLang="en-US" sz="1800" baseline="-25000"/>
              <a:t>20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8444" name="Line 16"/>
          <p:cNvSpPr>
            <a:spLocks noChangeShapeType="1"/>
          </p:cNvSpPr>
          <p:nvPr/>
        </p:nvSpPr>
        <p:spPr bwMode="auto">
          <a:xfrm flipH="1">
            <a:off x="3228975" y="4849813"/>
            <a:ext cx="1809750" cy="80010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45" name="Line 17"/>
          <p:cNvSpPr>
            <a:spLocks noChangeShapeType="1"/>
          </p:cNvSpPr>
          <p:nvPr/>
        </p:nvSpPr>
        <p:spPr bwMode="auto">
          <a:xfrm flipH="1">
            <a:off x="3438525" y="4132263"/>
            <a:ext cx="1600200" cy="6858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46" name="Text Box 18"/>
          <p:cNvSpPr txBox="1">
            <a:spLocks noChangeArrowheads="1"/>
          </p:cNvSpPr>
          <p:nvPr/>
        </p:nvSpPr>
        <p:spPr bwMode="auto">
          <a:xfrm rot="-1505020">
            <a:off x="3646488" y="4910138"/>
            <a:ext cx="782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 = 0</a:t>
            </a:r>
          </a:p>
        </p:txBody>
      </p:sp>
      <p:sp>
        <p:nvSpPr>
          <p:cNvPr id="18447" name="Text Box 19"/>
          <p:cNvSpPr txBox="1">
            <a:spLocks noChangeArrowheads="1"/>
          </p:cNvSpPr>
          <p:nvPr/>
        </p:nvSpPr>
        <p:spPr bwMode="auto">
          <a:xfrm rot="-1340725">
            <a:off x="3362325" y="4116388"/>
            <a:ext cx="1149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 = 30%</a:t>
            </a:r>
          </a:p>
        </p:txBody>
      </p:sp>
      <p:sp>
        <p:nvSpPr>
          <p:cNvPr id="18448" name="Rectangle 13"/>
          <p:cNvSpPr>
            <a:spLocks noChangeArrowheads="1"/>
          </p:cNvSpPr>
          <p:nvPr/>
        </p:nvSpPr>
        <p:spPr bwMode="auto">
          <a:xfrm>
            <a:off x="0" y="6464300"/>
            <a:ext cx="9144000" cy="247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8449" name="Object 13"/>
          <p:cNvGraphicFramePr>
            <a:graphicFrameLocks noChangeAspect="1"/>
          </p:cNvGraphicFramePr>
          <p:nvPr/>
        </p:nvGraphicFramePr>
        <p:xfrm>
          <a:off x="279400" y="1112838"/>
          <a:ext cx="4486275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Graph" r:id="rId4" imgW="3304032" imgH="4215994" progId="Origin50.Graph">
                  <p:embed/>
                </p:oleObj>
              </mc:Choice>
              <mc:Fallback>
                <p:oleObj name="Graph" r:id="rId4" imgW="3304032" imgH="4215994" progId="Origin50.Grap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32" t="6329" r="7910" b="3798"/>
                      <a:stretch>
                        <a:fillRect/>
                      </a:stretch>
                    </p:blipFill>
                    <p:spPr bwMode="auto">
                      <a:xfrm>
                        <a:off x="279400" y="1112838"/>
                        <a:ext cx="4486275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FF99"/>
                                </a:gs>
                                <a:gs pos="100000">
                                  <a:srgbClr val="FFFF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3313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457200" y="2959100"/>
            <a:ext cx="82296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Spin lifetime and spin precession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near a tunnel interface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0" y="404813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Electrical creation of spin polarization in silicon</a:t>
            </a:r>
            <a:endParaRPr kumimoji="0" lang="en-US" altLang="ko-KR" sz="2000" b="1">
              <a:solidFill>
                <a:srgbClr val="000066"/>
              </a:solidFill>
              <a:ea typeface="Gulim" pitchFamily="34" charset="-127"/>
              <a:cs typeface="Arial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482" y="6060569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0" y="3365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Spin lifetime in n-type silicon - Hanle vs. ESR</a:t>
            </a:r>
            <a:endParaRPr lang="en-US" altLang="ko-KR" sz="2400">
              <a:solidFill>
                <a:srgbClr val="000066"/>
              </a:solidFill>
              <a:ea typeface="Gulim" pitchFamily="34" charset="-127"/>
            </a:endParaRPr>
          </a:p>
        </p:txBody>
      </p:sp>
      <p:graphicFrame>
        <p:nvGraphicFramePr>
          <p:cNvPr id="20483" name="Object 6"/>
          <p:cNvGraphicFramePr>
            <a:graphicFrameLocks noChangeAspect="1"/>
          </p:cNvGraphicFramePr>
          <p:nvPr/>
        </p:nvGraphicFramePr>
        <p:xfrm>
          <a:off x="200025" y="1125538"/>
          <a:ext cx="7183438" cy="523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Graph" r:id="rId4" imgW="4223918" imgH="3436315" progId="Origin50.Graph">
                  <p:embed/>
                </p:oleObj>
              </mc:Choice>
              <mc:Fallback>
                <p:oleObj name="Graph" r:id="rId4" imgW="4223918" imgH="3436315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04" t="11418" r="3604" b="5536"/>
                      <a:stretch>
                        <a:fillRect/>
                      </a:stretch>
                    </p:blipFill>
                    <p:spPr bwMode="auto">
                      <a:xfrm>
                        <a:off x="200025" y="1125538"/>
                        <a:ext cx="7183438" cy="523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7158038" y="1966913"/>
            <a:ext cx="19859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See reviews on Silicon Spintronics: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R. Jansen,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Nature Materials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11, 400 (2012)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R. Jansen et 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Semicon. Sci.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Technol.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27, 083001 (2012</a:t>
            </a:r>
            <a:r>
              <a:rPr lang="en-US" altLang="en-US" sz="1800">
                <a:cs typeface="Arial" charset="0"/>
              </a:rPr>
              <a:t>)</a:t>
            </a:r>
          </a:p>
        </p:txBody>
      </p:sp>
    </p:spTree>
    <p:custDataLst>
      <p:tags r:id="rId2"/>
    </p:custDataLst>
  </p:cSld>
  <p:clrMapOvr>
    <a:masterClrMapping/>
  </p:clrMapOvr>
  <p:transition advTm="4773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netics Society 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2688" y="400050"/>
            <a:ext cx="68580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0" y="6418263"/>
            <a:ext cx="9144000" cy="395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9288" y="155575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buClr>
                <a:srgbClr val="FF0000"/>
              </a:buClr>
              <a:buFont typeface="Symbol" charset="0"/>
              <a:buChar char="·"/>
              <a:tabLst>
                <a:tab pos="3587750" algn="l"/>
              </a:tabLst>
              <a:defRPr/>
            </a:pPr>
            <a:r>
              <a:rPr lang="en-US" b="1" dirty="0">
                <a:latin typeface="Times" charset="0"/>
                <a:ea typeface="ＭＳ Ｐゴシック" charset="0"/>
              </a:rPr>
              <a:t>IEEE Magnetics Society        Home Page: </a:t>
            </a:r>
            <a:r>
              <a:rPr lang="en-US" b="1" i="1" dirty="0">
                <a:solidFill>
                  <a:srgbClr val="006600"/>
                </a:solidFill>
                <a:latin typeface="Times" charset="0"/>
                <a:ea typeface="ＭＳ Ｐゴシック" charset="0"/>
              </a:rPr>
              <a:t>www.ieeemagnetics.org</a:t>
            </a:r>
            <a:r>
              <a:rPr lang="en-US" b="1" dirty="0">
                <a:latin typeface="Times" charset="0"/>
                <a:ea typeface="ＭＳ Ｐゴシック" charset="0"/>
              </a:rPr>
              <a:t>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3000 full members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300 student members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buClr>
                <a:srgbClr val="FF0000"/>
              </a:buClr>
              <a:buFont typeface="Symbol" charset="0"/>
              <a:buChar char="·"/>
              <a:tabLst>
                <a:tab pos="3587750" algn="l"/>
              </a:tabLst>
              <a:defRPr/>
            </a:pPr>
            <a:r>
              <a:rPr lang="en-US" b="1" dirty="0">
                <a:latin typeface="Times" charset="0"/>
                <a:ea typeface="ＭＳ Ｐゴシック" charset="0"/>
              </a:rPr>
              <a:t>The Society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Conference organization (INTERMAG, MMM, TMRC, etc.)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Student support for conferences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Large conference discounts for members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Graduate Student Summer Schools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Local chapter activities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Distinguished lecturers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endParaRPr lang="en-US" b="1" i="1" dirty="0">
              <a:latin typeface="Times" charset="0"/>
              <a:ea typeface="ＭＳ Ｐゴシック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buClr>
                <a:srgbClr val="FF0000"/>
              </a:buClr>
              <a:buFont typeface="Symbol" charset="0"/>
              <a:buChar char="·"/>
              <a:tabLst>
                <a:tab pos="3587750" algn="l"/>
              </a:tabLst>
              <a:defRPr/>
            </a:pPr>
            <a:r>
              <a:rPr lang="en-US" b="1" i="1" dirty="0">
                <a:latin typeface="Times" charset="0"/>
                <a:ea typeface="ＭＳ Ｐゴシック" charset="0"/>
              </a:rPr>
              <a:t>IEEE Transactions on Magnetics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buClr>
                <a:srgbClr val="FF0000"/>
              </a:buClr>
              <a:buFont typeface="Symbol" charset="0"/>
              <a:buChar char="·"/>
              <a:tabLst>
                <a:tab pos="3587750" algn="l"/>
              </a:tabLst>
              <a:defRPr/>
            </a:pPr>
            <a:r>
              <a:rPr lang="en-US" b="1" i="1" dirty="0">
                <a:latin typeface="Times" charset="0"/>
                <a:ea typeface="ＭＳ Ｐゴシック" charset="0"/>
              </a:rPr>
              <a:t>IEEE Magnetics Letters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3587750" algn="l"/>
              </a:tabLst>
              <a:defRPr/>
            </a:pPr>
            <a:endParaRPr lang="en-US" i="1" dirty="0">
              <a:solidFill>
                <a:schemeClr val="accent2"/>
              </a:solidFill>
              <a:latin typeface="Times" charset="0"/>
              <a:ea typeface="ＭＳ Ｐゴシック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buClr>
                <a:srgbClr val="FF0000"/>
              </a:buClr>
              <a:buFont typeface="Symbol" charset="0"/>
              <a:buChar char="·"/>
              <a:tabLst>
                <a:tab pos="3587750" algn="l"/>
              </a:tabLst>
              <a:defRPr/>
            </a:pPr>
            <a:r>
              <a:rPr lang="en-US" b="1" dirty="0">
                <a:latin typeface="Times" charset="0"/>
                <a:ea typeface="ＭＳ Ｐゴシック" charset="0"/>
              </a:rPr>
              <a:t>Online applications for IEEE membership: </a:t>
            </a:r>
            <a:r>
              <a:rPr lang="en-US" b="1" i="1" dirty="0" err="1">
                <a:solidFill>
                  <a:srgbClr val="006600"/>
                </a:solidFill>
                <a:latin typeface="Times" charset="0"/>
                <a:ea typeface="ＭＳ Ｐゴシック" charset="0"/>
              </a:rPr>
              <a:t>www.ieee.org</a:t>
            </a:r>
            <a:r>
              <a:rPr lang="en-US" b="1" i="1" dirty="0">
                <a:solidFill>
                  <a:srgbClr val="006600"/>
                </a:solidFill>
                <a:latin typeface="Times" charset="0"/>
                <a:ea typeface="ＭＳ Ｐゴシック" charset="0"/>
              </a:rPr>
              <a:t>/join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360,000 members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3587750" algn="l"/>
              </a:tabLst>
              <a:defRPr/>
            </a:pPr>
            <a:r>
              <a:rPr lang="en-US" sz="1600" dirty="0">
                <a:solidFill>
                  <a:schemeClr val="accent2"/>
                </a:solidFill>
                <a:latin typeface="Times" charset="0"/>
                <a:ea typeface="ＭＳ Ｐゴシック" charset="0"/>
              </a:rPr>
              <a:t>IEEE student membership  /   IEEE full membership	</a:t>
            </a:r>
            <a:endParaRPr lang="en-US" sz="1600" i="1" dirty="0">
              <a:solidFill>
                <a:schemeClr val="accent2"/>
              </a:solidFill>
              <a:latin typeface="Times" charset="0"/>
              <a:ea typeface="ＭＳ Ｐゴシック" charset="0"/>
            </a:endParaRPr>
          </a:p>
        </p:txBody>
      </p:sp>
    </p:spTree>
    <p:custDataLst>
      <p:tags r:id="rId1"/>
    </p:custDataLst>
  </p:cSld>
  <p:clrMapOvr>
    <a:masterClrMapping/>
  </p:clrMapOvr>
  <p:transition advTm="1228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0" y="350838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Extrinsic contributions to spin relaxation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lang="en-US" altLang="ko-KR" sz="2400">
                <a:solidFill>
                  <a:srgbClr val="003399"/>
                </a:solidFill>
                <a:ea typeface="Gulim" pitchFamily="34" charset="-127"/>
              </a:rPr>
              <a:t>spin precession in local magnetostatic fields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1151" r="1428" b="1575"/>
          <a:stretch>
            <a:fillRect/>
          </a:stretch>
        </p:blipFill>
        <p:spPr bwMode="auto">
          <a:xfrm>
            <a:off x="1828800" y="1662113"/>
            <a:ext cx="5562600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381000" y="6054725"/>
            <a:ext cx="8405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Inhomogeneous spin precession axis and frequency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0"/>
    </mc:Choice>
    <mc:Fallback xmlns="">
      <p:transition spd="slow" advTm="314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0" y="376238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 Spin relaxation near magnetic tunnel interface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lang="en-US" altLang="ko-KR" sz="2400">
                <a:solidFill>
                  <a:srgbClr val="003399"/>
                </a:solidFill>
                <a:ea typeface="Gulim" pitchFamily="34" charset="-127"/>
              </a:rPr>
              <a:t>role of ferromagnetic electrode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662613" y="4133850"/>
            <a:ext cx="312261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ym typeface="Symbol" pitchFamily="18" charset="2"/>
              </a:rPr>
              <a:t>Ni</a:t>
            </a:r>
            <a:r>
              <a:rPr lang="en-US" altLang="en-US" sz="2000" baseline="-25000">
                <a:sym typeface="Symbol" pitchFamily="18" charset="2"/>
              </a:rPr>
              <a:t>80</a:t>
            </a:r>
            <a:r>
              <a:rPr lang="en-US" altLang="en-US" sz="2000">
                <a:sym typeface="Symbol" pitchFamily="18" charset="2"/>
              </a:rPr>
              <a:t>Fe</a:t>
            </a:r>
            <a:r>
              <a:rPr lang="en-US" altLang="en-US" sz="2000" baseline="-25000">
                <a:sym typeface="Symbol" pitchFamily="18" charset="2"/>
              </a:rPr>
              <a:t>20</a:t>
            </a:r>
            <a:r>
              <a:rPr lang="en-US" altLang="en-US" sz="2000">
                <a:sym typeface="Symbol" pitchFamily="18" charset="2"/>
              </a:rPr>
              <a:t>   </a:t>
            </a:r>
            <a:r>
              <a:rPr lang="en-US" altLang="en-US" sz="2000" baseline="-25000">
                <a:sym typeface="Symbol" pitchFamily="18" charset="2"/>
              </a:rPr>
              <a:t>0</a:t>
            </a:r>
            <a:r>
              <a:rPr lang="en-US" altLang="en-US" sz="2000">
                <a:sym typeface="Symbol" pitchFamily="18" charset="2"/>
              </a:rPr>
              <a:t>M</a:t>
            </a:r>
            <a:r>
              <a:rPr lang="en-US" altLang="en-US" sz="2000" baseline="-25000">
                <a:sym typeface="Symbol" pitchFamily="18" charset="2"/>
              </a:rPr>
              <a:t>sat</a:t>
            </a:r>
            <a:r>
              <a:rPr lang="en-US" altLang="en-US" sz="2000">
                <a:sym typeface="Symbol" pitchFamily="18" charset="2"/>
              </a:rPr>
              <a:t> = 0.9 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ym typeface="Symbol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ym typeface="Symbol" pitchFamily="18" charset="2"/>
              </a:rPr>
              <a:t>Co   </a:t>
            </a:r>
            <a:r>
              <a:rPr lang="en-US" altLang="en-US" sz="2000" baseline="-25000">
                <a:sym typeface="Symbol" pitchFamily="18" charset="2"/>
              </a:rPr>
              <a:t>0</a:t>
            </a:r>
            <a:r>
              <a:rPr lang="en-US" altLang="en-US" sz="2000">
                <a:sym typeface="Symbol" pitchFamily="18" charset="2"/>
              </a:rPr>
              <a:t>M</a:t>
            </a:r>
            <a:r>
              <a:rPr lang="en-US" altLang="en-US" sz="2000" baseline="-25000">
                <a:sym typeface="Symbol" pitchFamily="18" charset="2"/>
              </a:rPr>
              <a:t>sat</a:t>
            </a:r>
            <a:r>
              <a:rPr lang="en-US" altLang="en-US" sz="2000">
                <a:sym typeface="Symbol" pitchFamily="18" charset="2"/>
              </a:rPr>
              <a:t> = 1.8 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ym typeface="Symbol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ym typeface="Symbol" pitchFamily="18" charset="2"/>
              </a:rPr>
              <a:t>Fe   </a:t>
            </a:r>
            <a:r>
              <a:rPr lang="en-US" altLang="en-US" sz="2000" baseline="-25000">
                <a:sym typeface="Symbol" pitchFamily="18" charset="2"/>
              </a:rPr>
              <a:t>0</a:t>
            </a:r>
            <a:r>
              <a:rPr lang="en-US" altLang="en-US" sz="2000">
                <a:sym typeface="Symbol" pitchFamily="18" charset="2"/>
              </a:rPr>
              <a:t>M</a:t>
            </a:r>
            <a:r>
              <a:rPr lang="en-US" altLang="en-US" sz="2000" baseline="-25000">
                <a:sym typeface="Symbol" pitchFamily="18" charset="2"/>
              </a:rPr>
              <a:t>sat</a:t>
            </a:r>
            <a:r>
              <a:rPr lang="en-US" altLang="en-US" sz="2000">
                <a:sym typeface="Symbol" pitchFamily="18" charset="2"/>
              </a:rPr>
              <a:t> = 2.2 T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673725" y="1492250"/>
            <a:ext cx="31591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Injected spins feel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presence of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ferromagnet 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itchFamily="18" charset="2"/>
              </a:rPr>
              <a:t> </a:t>
            </a:r>
            <a:r>
              <a:rPr lang="en-US" altLang="en-US" sz="2400"/>
              <a:t>Apparent reduction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of spin lifetime</a:t>
            </a:r>
          </a:p>
        </p:txBody>
      </p:sp>
      <p:graphicFrame>
        <p:nvGraphicFramePr>
          <p:cNvPr id="22533" name="Object 1"/>
          <p:cNvGraphicFramePr>
            <a:graphicFrameLocks noChangeAspect="1"/>
          </p:cNvGraphicFramePr>
          <p:nvPr/>
        </p:nvGraphicFramePr>
        <p:xfrm>
          <a:off x="280988" y="1452563"/>
          <a:ext cx="4624387" cy="520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Graph" r:id="rId3" imgW="3076042" imgH="3471062" progId="Origin50.Graph">
                  <p:embed/>
                </p:oleObj>
              </mc:Choice>
              <mc:Fallback>
                <p:oleObj name="Graph" r:id="rId3" imgW="3076042" imgH="3471062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36" t="8220" r="8821" b="5479"/>
                      <a:stretch>
                        <a:fillRect/>
                      </a:stretch>
                    </p:blipFill>
                    <p:spPr bwMode="auto">
                      <a:xfrm>
                        <a:off x="280988" y="1452563"/>
                        <a:ext cx="4624387" cy="520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5603875" y="6019800"/>
            <a:ext cx="3276600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 = 300 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p-Si = 4.8</a:t>
            </a:r>
            <a:r>
              <a:rPr lang="en-US" altLang="en-US" sz="800"/>
              <a:t> </a:t>
            </a:r>
            <a:r>
              <a:rPr lang="en-US" altLang="en-US" sz="2000">
                <a:sym typeface="Symbol" pitchFamily="18" charset="2"/>
              </a:rPr>
              <a:t></a:t>
            </a:r>
            <a:r>
              <a:rPr lang="en-US" altLang="en-US" sz="2000"/>
              <a:t>10</a:t>
            </a:r>
            <a:r>
              <a:rPr lang="en-US" altLang="en-US" sz="2000" baseline="30000"/>
              <a:t>18</a:t>
            </a:r>
            <a:r>
              <a:rPr lang="en-US" altLang="en-US" sz="2000"/>
              <a:t> cm</a:t>
            </a:r>
            <a:r>
              <a:rPr lang="en-US" altLang="en-US" sz="2000" b="1" baseline="-4000">
                <a:cs typeface="Arial" charset="0"/>
              </a:rPr>
              <a:t>¯</a:t>
            </a:r>
            <a:r>
              <a:rPr lang="en-US" altLang="en-US" sz="2000" baseline="30000"/>
              <a:t>3 </a:t>
            </a:r>
            <a:r>
              <a:rPr lang="en-US" altLang="en-US" sz="2000"/>
              <a:t>(B)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7"/>
    </mc:Choice>
    <mc:Fallback xmlns="">
      <p:transition spd="slow" advTm="6666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0" y="331788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Hanle effect and inverted Hanle effect</a:t>
            </a:r>
            <a:endParaRPr lang="en-US" altLang="ko-KR" sz="18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23555" name="Text Box 19"/>
          <p:cNvSpPr txBox="1">
            <a:spLocks noChangeArrowheads="1"/>
          </p:cNvSpPr>
          <p:nvPr/>
        </p:nvSpPr>
        <p:spPr bwMode="auto">
          <a:xfrm>
            <a:off x="4695825" y="3341688"/>
            <a:ext cx="3962400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Spin precession in B</a:t>
            </a:r>
            <a:r>
              <a:rPr lang="en-US" altLang="en-US" sz="2400" baseline="-25000"/>
              <a:t>ms</a:t>
            </a:r>
            <a:r>
              <a:rPr lang="en-US" altLang="en-US" sz="24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itchFamily="18" charset="2"/>
              </a:rPr>
              <a:t> </a:t>
            </a:r>
            <a:r>
              <a:rPr lang="en-US" altLang="en-US" sz="2400"/>
              <a:t>reduced at B</a:t>
            </a:r>
            <a:r>
              <a:rPr lang="en-US" altLang="en-US" sz="2400" baseline="-25000"/>
              <a:t>external</a:t>
            </a:r>
            <a:r>
              <a:rPr lang="en-US" altLang="en-US" sz="2400"/>
              <a:t> = 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  <a:r>
              <a:rPr lang="en-US" altLang="en-US" sz="2400" baseline="-25000"/>
              <a:t>external</a:t>
            </a:r>
            <a:r>
              <a:rPr lang="en-US" altLang="en-US" sz="2400"/>
              <a:t> in-plane, parallel to magnetization and injected spins, reduces precession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          </a:t>
            </a:r>
            <a:r>
              <a:rPr lang="en-US" altLang="en-US" sz="2400">
                <a:sym typeface="Symbol" pitchFamily="18" charset="2"/>
              </a:rPr>
              <a:t>  </a:t>
            </a:r>
            <a:r>
              <a:rPr lang="en-US" altLang="en-US" sz="2400"/>
              <a:t>recovery of </a:t>
            </a:r>
            <a:r>
              <a:rPr lang="en-US" altLang="en-US" sz="2400">
                <a:sym typeface="Symbol" pitchFamily="18" charset="2"/>
              </a:rPr>
              <a:t></a:t>
            </a:r>
          </a:p>
        </p:txBody>
      </p:sp>
      <p:sp>
        <p:nvSpPr>
          <p:cNvPr id="23556" name="Line 20"/>
          <p:cNvSpPr>
            <a:spLocks noChangeShapeType="1"/>
          </p:cNvSpPr>
          <p:nvPr/>
        </p:nvSpPr>
        <p:spPr bwMode="auto">
          <a:xfrm>
            <a:off x="4951413" y="1533525"/>
            <a:ext cx="2667000" cy="0"/>
          </a:xfrm>
          <a:prstGeom prst="line">
            <a:avLst/>
          </a:prstGeom>
          <a:noFill/>
          <a:ln w="508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7" name="Line 21"/>
          <p:cNvSpPr>
            <a:spLocks noChangeShapeType="1"/>
          </p:cNvSpPr>
          <p:nvPr/>
        </p:nvSpPr>
        <p:spPr bwMode="auto">
          <a:xfrm>
            <a:off x="4951413" y="1533525"/>
            <a:ext cx="609600" cy="304800"/>
          </a:xfrm>
          <a:prstGeom prst="line">
            <a:avLst/>
          </a:prstGeom>
          <a:noFill/>
          <a:ln w="508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8" name="Text Box 22"/>
          <p:cNvSpPr txBox="1">
            <a:spLocks noChangeArrowheads="1"/>
          </p:cNvSpPr>
          <p:nvPr/>
        </p:nvSpPr>
        <p:spPr bwMode="auto">
          <a:xfrm>
            <a:off x="7653338" y="1257300"/>
            <a:ext cx="1109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80"/>
                </a:solidFill>
              </a:rPr>
              <a:t>B</a:t>
            </a:r>
            <a:r>
              <a:rPr lang="en-US" altLang="en-US" sz="2400" baseline="-25000">
                <a:solidFill>
                  <a:srgbClr val="008080"/>
                </a:solidFill>
              </a:rPr>
              <a:t>external</a:t>
            </a:r>
          </a:p>
        </p:txBody>
      </p:sp>
      <p:sp>
        <p:nvSpPr>
          <p:cNvPr id="23559" name="Text Box 23"/>
          <p:cNvSpPr txBox="1">
            <a:spLocks noChangeArrowheads="1"/>
          </p:cNvSpPr>
          <p:nvPr/>
        </p:nvSpPr>
        <p:spPr bwMode="auto">
          <a:xfrm>
            <a:off x="5494338" y="1685925"/>
            <a:ext cx="65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B</a:t>
            </a:r>
            <a:r>
              <a:rPr lang="en-US" altLang="en-US" sz="2400" baseline="-25000">
                <a:solidFill>
                  <a:schemeClr val="accent2"/>
                </a:solidFill>
              </a:rPr>
              <a:t>ms</a:t>
            </a:r>
          </a:p>
        </p:txBody>
      </p:sp>
      <p:sp>
        <p:nvSpPr>
          <p:cNvPr id="23560" name="Text Box 24"/>
          <p:cNvSpPr txBox="1">
            <a:spLocks noChangeArrowheads="1"/>
          </p:cNvSpPr>
          <p:nvPr/>
        </p:nvSpPr>
        <p:spPr bwMode="auto">
          <a:xfrm>
            <a:off x="5027613" y="107632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</a:t>
            </a:r>
          </a:p>
        </p:txBody>
      </p:sp>
      <p:sp>
        <p:nvSpPr>
          <p:cNvPr id="23561" name="Line 25"/>
          <p:cNvSpPr>
            <a:spLocks noChangeShapeType="1"/>
          </p:cNvSpPr>
          <p:nvPr/>
        </p:nvSpPr>
        <p:spPr bwMode="auto">
          <a:xfrm>
            <a:off x="4951413" y="1533525"/>
            <a:ext cx="7620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62" name="Line 26"/>
          <p:cNvSpPr>
            <a:spLocks noChangeShapeType="1"/>
          </p:cNvSpPr>
          <p:nvPr/>
        </p:nvSpPr>
        <p:spPr bwMode="auto">
          <a:xfrm>
            <a:off x="4951413" y="2524125"/>
            <a:ext cx="609600" cy="304800"/>
          </a:xfrm>
          <a:prstGeom prst="line">
            <a:avLst/>
          </a:prstGeom>
          <a:noFill/>
          <a:ln w="508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63" name="Text Box 27"/>
          <p:cNvSpPr txBox="1">
            <a:spLocks noChangeArrowheads="1"/>
          </p:cNvSpPr>
          <p:nvPr/>
        </p:nvSpPr>
        <p:spPr bwMode="auto">
          <a:xfrm>
            <a:off x="5494338" y="2676525"/>
            <a:ext cx="65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B</a:t>
            </a:r>
            <a:r>
              <a:rPr lang="en-US" altLang="en-US" sz="2400" baseline="-25000">
                <a:solidFill>
                  <a:schemeClr val="accent2"/>
                </a:solidFill>
              </a:rPr>
              <a:t>ms</a:t>
            </a:r>
          </a:p>
        </p:txBody>
      </p:sp>
      <p:sp>
        <p:nvSpPr>
          <p:cNvPr id="23564" name="Text Box 28"/>
          <p:cNvSpPr txBox="1">
            <a:spLocks noChangeArrowheads="1"/>
          </p:cNvSpPr>
          <p:nvPr/>
        </p:nvSpPr>
        <p:spPr bwMode="auto">
          <a:xfrm>
            <a:off x="5027613" y="206692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</a:t>
            </a:r>
          </a:p>
        </p:txBody>
      </p:sp>
      <p:sp>
        <p:nvSpPr>
          <p:cNvPr id="23565" name="Line 29"/>
          <p:cNvSpPr>
            <a:spLocks noChangeShapeType="1"/>
          </p:cNvSpPr>
          <p:nvPr/>
        </p:nvSpPr>
        <p:spPr bwMode="auto">
          <a:xfrm>
            <a:off x="4951413" y="2524125"/>
            <a:ext cx="7620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3566" name="Object 30"/>
          <p:cNvGraphicFramePr>
            <a:graphicFrameLocks noChangeAspect="1"/>
          </p:cNvGraphicFramePr>
          <p:nvPr/>
        </p:nvGraphicFramePr>
        <p:xfrm>
          <a:off x="287338" y="1187450"/>
          <a:ext cx="3970337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Graph" r:id="rId3" imgW="2510942" imgH="3438144" progId="Origin50.Graph">
                  <p:embed/>
                </p:oleObj>
              </mc:Choice>
              <mc:Fallback>
                <p:oleObj name="Graph" r:id="rId3" imgW="2510942" imgH="3438144" progId="Origin50.Graph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31" t="13432" r="12132" b="5971"/>
                      <a:stretch>
                        <a:fillRect/>
                      </a:stretch>
                    </p:blipFill>
                    <p:spPr bwMode="auto">
                      <a:xfrm>
                        <a:off x="287338" y="1187450"/>
                        <a:ext cx="3970337" cy="545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7" name="Arc 31"/>
          <p:cNvSpPr>
            <a:spLocks/>
          </p:cNvSpPr>
          <p:nvPr/>
        </p:nvSpPr>
        <p:spPr bwMode="auto">
          <a:xfrm rot="116268" flipH="1">
            <a:off x="3797300" y="1509713"/>
            <a:ext cx="1230313" cy="925512"/>
          </a:xfrm>
          <a:custGeom>
            <a:avLst/>
            <a:gdLst>
              <a:gd name="T0" fmla="*/ 2147483647 w 17587"/>
              <a:gd name="T1" fmla="*/ 0 h 21426"/>
              <a:gd name="T2" fmla="*/ 2147483647 w 17587"/>
              <a:gd name="T3" fmla="*/ 2147483647 h 21426"/>
              <a:gd name="T4" fmla="*/ 0 w 17587"/>
              <a:gd name="T5" fmla="*/ 2147483647 h 214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587" h="21426" fill="none" extrusionOk="0">
                <a:moveTo>
                  <a:pt x="2739" y="0"/>
                </a:moveTo>
                <a:cubicBezTo>
                  <a:pt x="8710" y="764"/>
                  <a:pt x="14092" y="3984"/>
                  <a:pt x="17587" y="8885"/>
                </a:cubicBezTo>
              </a:path>
              <a:path w="17587" h="21426" stroke="0" extrusionOk="0">
                <a:moveTo>
                  <a:pt x="2739" y="0"/>
                </a:moveTo>
                <a:cubicBezTo>
                  <a:pt x="8710" y="764"/>
                  <a:pt x="14092" y="3984"/>
                  <a:pt x="17587" y="8885"/>
                </a:cubicBezTo>
                <a:lnTo>
                  <a:pt x="0" y="21426"/>
                </a:lnTo>
                <a:lnTo>
                  <a:pt x="2739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cxnSp>
        <p:nvCxnSpPr>
          <p:cNvPr id="23568" name="Straight Connector 2"/>
          <p:cNvCxnSpPr>
            <a:cxnSpLocks noChangeShapeType="1"/>
          </p:cNvCxnSpPr>
          <p:nvPr/>
        </p:nvCxnSpPr>
        <p:spPr bwMode="auto">
          <a:xfrm flipV="1">
            <a:off x="2700338" y="2524125"/>
            <a:ext cx="2144712" cy="20224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41"/>
    </mc:Choice>
    <mc:Fallback xmlns="">
      <p:transition spd="slow" advTm="6644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360363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Hanle, inverted Hanle &amp; anisotropy</a:t>
            </a:r>
          </a:p>
        </p:txBody>
      </p:sp>
      <p:graphicFrame>
        <p:nvGraphicFramePr>
          <p:cNvPr id="24579" name="Object 4"/>
          <p:cNvGraphicFramePr>
            <a:graphicFrameLocks noChangeAspect="1"/>
          </p:cNvGraphicFramePr>
          <p:nvPr/>
        </p:nvGraphicFramePr>
        <p:xfrm>
          <a:off x="85725" y="1658938"/>
          <a:ext cx="7315200" cy="496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Graph" r:id="rId4" imgW="4445203" imgH="3294278" progId="Origin50.Graph">
                  <p:embed/>
                </p:oleObj>
              </mc:Choice>
              <mc:Fallback>
                <p:oleObj name="Graph" r:id="rId4" imgW="4445203" imgH="3294278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59" t="9944" r="5263" b="6244"/>
                      <a:stretch>
                        <a:fillRect/>
                      </a:stretch>
                    </p:blipFill>
                    <p:spPr bwMode="auto">
                      <a:xfrm>
                        <a:off x="85725" y="1658938"/>
                        <a:ext cx="7315200" cy="496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FF99"/>
                                </a:gs>
                                <a:gs pos="100000">
                                  <a:srgbClr val="FFFF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1460500" y="1319213"/>
            <a:ext cx="29924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p-type Si / Al</a:t>
            </a:r>
            <a:r>
              <a:rPr lang="en-US" altLang="en-US" sz="2400" baseline="-25000"/>
              <a:t>2</a:t>
            </a:r>
            <a:r>
              <a:rPr lang="en-US" altLang="en-US" sz="2400"/>
              <a:t>O</a:t>
            </a:r>
            <a:r>
              <a:rPr lang="en-US" altLang="en-US" sz="2400" baseline="-25000"/>
              <a:t>3</a:t>
            </a:r>
            <a:r>
              <a:rPr lang="en-US" altLang="en-US" sz="2400"/>
              <a:t> / Fe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948238" y="1779588"/>
            <a:ext cx="2476500" cy="47974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2" name="AutoShape 7"/>
          <p:cNvSpPr>
            <a:spLocks/>
          </p:cNvSpPr>
          <p:nvPr/>
        </p:nvSpPr>
        <p:spPr bwMode="auto">
          <a:xfrm flipV="1">
            <a:off x="5026025" y="2166938"/>
            <a:ext cx="320675" cy="2552700"/>
          </a:xfrm>
          <a:prstGeom prst="rightBrace">
            <a:avLst>
              <a:gd name="adj1" fmla="val 583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5354638" y="3236913"/>
            <a:ext cx="1395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Anisotropy</a:t>
            </a:r>
          </a:p>
        </p:txBody>
      </p:sp>
      <p:sp>
        <p:nvSpPr>
          <p:cNvPr id="24584" name="TextBox 1"/>
          <p:cNvSpPr txBox="1">
            <a:spLocks noChangeArrowheads="1"/>
          </p:cNvSpPr>
          <p:nvPr/>
        </p:nvSpPr>
        <p:spPr bwMode="auto">
          <a:xfrm>
            <a:off x="5286375" y="1316038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Inverted Hanle effect: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spin precession modified by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inhomogeneous magnetic fields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(roughness, nuclear spins)</a:t>
            </a:r>
          </a:p>
        </p:txBody>
      </p:sp>
      <p:cxnSp>
        <p:nvCxnSpPr>
          <p:cNvPr id="24585" name="Straight Connector 3"/>
          <p:cNvCxnSpPr>
            <a:cxnSpLocks noChangeShapeType="1"/>
          </p:cNvCxnSpPr>
          <p:nvPr/>
        </p:nvCxnSpPr>
        <p:spPr bwMode="auto">
          <a:xfrm flipV="1">
            <a:off x="4600575" y="1514475"/>
            <a:ext cx="1192213" cy="5175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5532438" y="4011613"/>
            <a:ext cx="3386137" cy="18161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All characteristic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features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spin precession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spin accumulation</a:t>
            </a:r>
          </a:p>
        </p:txBody>
      </p:sp>
    </p:spTree>
    <p:custDataLst>
      <p:tags r:id="rId2"/>
    </p:custDataLst>
  </p:cSld>
  <p:clrMapOvr>
    <a:masterClrMapping/>
  </p:clrMapOvr>
  <p:transition advTm="9545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457200" y="2959100"/>
            <a:ext cx="82296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Magnitude and scaling of the spin signal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</p:spTree>
    <p:custDataLst>
      <p:tags r:id="rId1"/>
    </p:custDataLst>
  </p:cSld>
  <p:clrMapOvr>
    <a:masterClrMapping/>
  </p:clrMapOvr>
  <p:transition advTm="607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r="2702"/>
          <a:stretch>
            <a:fillRect/>
          </a:stretch>
        </p:blipFill>
        <p:spPr bwMode="auto">
          <a:xfrm>
            <a:off x="2903538" y="2644775"/>
            <a:ext cx="25908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33" r="2014" b="8334"/>
          <a:stretch>
            <a:fillRect/>
          </a:stretch>
        </p:blipFill>
        <p:spPr bwMode="auto">
          <a:xfrm>
            <a:off x="5646738" y="2528888"/>
            <a:ext cx="33528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901950" y="2135188"/>
            <a:ext cx="1912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Spin current: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5645150" y="2141538"/>
            <a:ext cx="235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Spin resistance: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3200400" y="6043613"/>
            <a:ext cx="586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  Resistivity       spin-diffusion length</a:t>
            </a:r>
          </a:p>
        </p:txBody>
      </p:sp>
      <p:sp>
        <p:nvSpPr>
          <p:cNvPr id="26631" name="Line 10"/>
          <p:cNvSpPr>
            <a:spLocks noChangeShapeType="1"/>
          </p:cNvSpPr>
          <p:nvPr/>
        </p:nvSpPr>
        <p:spPr bwMode="auto">
          <a:xfrm flipH="1">
            <a:off x="5029200" y="5418138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2" name="Line 11"/>
          <p:cNvSpPr>
            <a:spLocks noChangeShapeType="1"/>
          </p:cNvSpPr>
          <p:nvPr/>
        </p:nvSpPr>
        <p:spPr bwMode="auto">
          <a:xfrm>
            <a:off x="6172200" y="5418138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6633" name="Group 12"/>
          <p:cNvGrpSpPr>
            <a:grpSpLocks/>
          </p:cNvGrpSpPr>
          <p:nvPr/>
        </p:nvGrpSpPr>
        <p:grpSpPr bwMode="auto">
          <a:xfrm>
            <a:off x="79375" y="1836738"/>
            <a:ext cx="2511425" cy="2362200"/>
            <a:chOff x="3986" y="912"/>
            <a:chExt cx="1582" cy="1488"/>
          </a:xfrm>
        </p:grpSpPr>
        <p:sp>
          <p:nvSpPr>
            <p:cNvPr id="26641" name="Arc 13"/>
            <p:cNvSpPr>
              <a:spLocks/>
            </p:cNvSpPr>
            <p:nvPr/>
          </p:nvSpPr>
          <p:spPr bwMode="auto">
            <a:xfrm flipH="1" flipV="1">
              <a:off x="4512" y="1104"/>
              <a:ext cx="528" cy="11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42" name="Arc 14"/>
            <p:cNvSpPr>
              <a:spLocks/>
            </p:cNvSpPr>
            <p:nvPr/>
          </p:nvSpPr>
          <p:spPr bwMode="auto">
            <a:xfrm flipV="1">
              <a:off x="5040" y="1392"/>
              <a:ext cx="528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43" name="Line 15"/>
            <p:cNvSpPr>
              <a:spLocks noChangeShapeType="1"/>
            </p:cNvSpPr>
            <p:nvPr/>
          </p:nvSpPr>
          <p:spPr bwMode="auto">
            <a:xfrm flipV="1">
              <a:off x="5040" y="1008"/>
              <a:ext cx="0" cy="139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4" name="Line 16"/>
            <p:cNvSpPr>
              <a:spLocks noChangeShapeType="1"/>
            </p:cNvSpPr>
            <p:nvPr/>
          </p:nvSpPr>
          <p:spPr bwMode="auto">
            <a:xfrm>
              <a:off x="5280" y="1536"/>
              <a:ext cx="0" cy="384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5" name="Line 17"/>
            <p:cNvSpPr>
              <a:spLocks noChangeShapeType="1"/>
            </p:cNvSpPr>
            <p:nvPr/>
          </p:nvSpPr>
          <p:spPr bwMode="auto">
            <a:xfrm flipV="1">
              <a:off x="4823" y="1511"/>
              <a:ext cx="0" cy="384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6" name="Text Box 18"/>
            <p:cNvSpPr txBox="1">
              <a:spLocks noChangeArrowheads="1"/>
            </p:cNvSpPr>
            <p:nvPr/>
          </p:nvSpPr>
          <p:spPr bwMode="auto">
            <a:xfrm>
              <a:off x="3986" y="1056"/>
              <a:ext cx="38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ym typeface="Symbol" pitchFamily="18" charset="2"/>
                </a:rPr>
                <a:t></a:t>
              </a:r>
              <a:endParaRPr lang="en-US" altLang="en-US" sz="2800" baseline="30000">
                <a:sym typeface="Symbol" pitchFamily="18" charset="2"/>
              </a:endParaRPr>
            </a:p>
          </p:txBody>
        </p:sp>
        <p:sp>
          <p:nvSpPr>
            <p:cNvPr id="26647" name="Line 19"/>
            <p:cNvSpPr>
              <a:spLocks noChangeShapeType="1"/>
            </p:cNvSpPr>
            <p:nvPr/>
          </p:nvSpPr>
          <p:spPr bwMode="auto">
            <a:xfrm flipH="1">
              <a:off x="4176" y="110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8" name="Line 20"/>
            <p:cNvSpPr>
              <a:spLocks noChangeShapeType="1"/>
            </p:cNvSpPr>
            <p:nvPr/>
          </p:nvSpPr>
          <p:spPr bwMode="auto">
            <a:xfrm flipH="1">
              <a:off x="4176" y="13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9" name="Arc 21"/>
            <p:cNvSpPr>
              <a:spLocks/>
            </p:cNvSpPr>
            <p:nvPr/>
          </p:nvSpPr>
          <p:spPr bwMode="auto">
            <a:xfrm rot="-2801272">
              <a:off x="4847" y="1072"/>
              <a:ext cx="434" cy="4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0" name="Text Box 22"/>
            <p:cNvSpPr txBox="1">
              <a:spLocks noChangeArrowheads="1"/>
            </p:cNvSpPr>
            <p:nvPr/>
          </p:nvSpPr>
          <p:spPr bwMode="auto">
            <a:xfrm>
              <a:off x="5184" y="912"/>
              <a:ext cx="3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99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i="1"/>
                <a:t>J</a:t>
              </a:r>
              <a:r>
                <a:rPr lang="en-US" altLang="en-US" sz="2800" i="1" baseline="-25000"/>
                <a:t>s</a:t>
              </a:r>
            </a:p>
          </p:txBody>
        </p:sp>
      </p:grpSp>
      <p:pic>
        <p:nvPicPr>
          <p:cNvPr id="26634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b="9799"/>
          <a:stretch>
            <a:fillRect/>
          </a:stretch>
        </p:blipFill>
        <p:spPr bwMode="auto">
          <a:xfrm>
            <a:off x="268288" y="5113338"/>
            <a:ext cx="21701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5" name="Text Box 24"/>
          <p:cNvSpPr txBox="1">
            <a:spLocks noChangeArrowheads="1"/>
          </p:cNvSpPr>
          <p:nvPr/>
        </p:nvSpPr>
        <p:spPr bwMode="auto">
          <a:xfrm>
            <a:off x="152400" y="4579938"/>
            <a:ext cx="3067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Use Einstein relation:</a:t>
            </a:r>
          </a:p>
        </p:txBody>
      </p:sp>
      <p:grpSp>
        <p:nvGrpSpPr>
          <p:cNvPr id="26636" name="Group 25"/>
          <p:cNvGrpSpPr>
            <a:grpSpLocks/>
          </p:cNvGrpSpPr>
          <p:nvPr/>
        </p:nvGrpSpPr>
        <p:grpSpPr bwMode="auto">
          <a:xfrm>
            <a:off x="4495800" y="4694238"/>
            <a:ext cx="4179888" cy="769937"/>
            <a:chOff x="2832" y="2568"/>
            <a:chExt cx="2633" cy="485"/>
          </a:xfrm>
        </p:grpSpPr>
        <p:sp>
          <p:nvSpPr>
            <p:cNvPr id="26638" name="Text Box 26"/>
            <p:cNvSpPr txBox="1">
              <a:spLocks noChangeArrowheads="1"/>
            </p:cNvSpPr>
            <p:nvPr/>
          </p:nvSpPr>
          <p:spPr bwMode="auto">
            <a:xfrm>
              <a:off x="2832" y="2578"/>
              <a:ext cx="1399" cy="47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13716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/>
                <a:t> r</a:t>
              </a:r>
              <a:r>
                <a:rPr lang="en-US" altLang="en-US" sz="3600" baseline="-25000"/>
                <a:t>s</a:t>
              </a:r>
              <a:r>
                <a:rPr lang="en-US" altLang="en-US" sz="3600"/>
                <a:t> = </a:t>
              </a:r>
              <a:r>
                <a:rPr lang="en-US" altLang="en-US" sz="3600">
                  <a:sym typeface="Symbol" pitchFamily="18" charset="2"/>
                </a:rPr>
                <a:t></a:t>
              </a:r>
              <a:r>
                <a:rPr lang="en-US" altLang="en-US" sz="3600"/>
                <a:t> L</a:t>
              </a:r>
              <a:r>
                <a:rPr lang="en-US" altLang="en-US" sz="3600" baseline="-25000"/>
                <a:t>sd</a:t>
              </a:r>
            </a:p>
          </p:txBody>
        </p:sp>
        <p:sp>
          <p:nvSpPr>
            <p:cNvPr id="26639" name="Text Box 27"/>
            <p:cNvSpPr txBox="1">
              <a:spLocks noChangeArrowheads="1"/>
            </p:cNvSpPr>
            <p:nvPr/>
          </p:nvSpPr>
          <p:spPr bwMode="auto">
            <a:xfrm>
              <a:off x="4464" y="2592"/>
              <a:ext cx="1001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137160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en-US" sz="2800"/>
                <a:t>  in </a:t>
              </a:r>
              <a:r>
                <a:rPr lang="en-US" altLang="en-US" sz="2800">
                  <a:sym typeface="Symbol" pitchFamily="18" charset="2"/>
                </a:rPr>
                <a:t></a:t>
              </a:r>
              <a:r>
                <a:rPr lang="en-US" altLang="en-US" sz="2800"/>
                <a:t>m</a:t>
              </a:r>
              <a:r>
                <a:rPr lang="en-US" altLang="en-US" sz="2800" baseline="30000"/>
                <a:t>2</a:t>
              </a:r>
              <a:r>
                <a:rPr lang="en-US" altLang="en-US" sz="3600"/>
                <a:t> </a:t>
              </a:r>
              <a:endParaRPr lang="en-US" altLang="en-US" sz="1800"/>
            </a:p>
          </p:txBody>
        </p:sp>
        <p:sp>
          <p:nvSpPr>
            <p:cNvPr id="26640" name="Text Box 28"/>
            <p:cNvSpPr txBox="1">
              <a:spLocks noChangeArrowheads="1"/>
            </p:cNvSpPr>
            <p:nvPr/>
          </p:nvSpPr>
          <p:spPr bwMode="auto">
            <a:xfrm>
              <a:off x="3779" y="2568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99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6637" name="Text Box 29"/>
          <p:cNvSpPr txBox="1">
            <a:spLocks noChangeArrowheads="1"/>
          </p:cNvSpPr>
          <p:nvPr/>
        </p:nvSpPr>
        <p:spPr bwMode="auto">
          <a:xfrm>
            <a:off x="0" y="314325"/>
            <a:ext cx="9144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</a:rPr>
              <a:t>Magnitude of the spin accumulation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</a:rPr>
              <a:t>Expectation based on standard model for spin resistance</a:t>
            </a:r>
          </a:p>
        </p:txBody>
      </p:sp>
    </p:spTree>
    <p:custDataLst>
      <p:tags r:id="rId1"/>
    </p:custDataLst>
  </p:cSld>
  <p:clrMapOvr>
    <a:masterClrMapping/>
  </p:clrMapOvr>
  <p:transition advTm="6165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249238"/>
            <a:ext cx="91440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</a:rPr>
              <a:t>Magnitude of the spin accumulation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</a:rPr>
              <a:t>disagreement between experiment and theory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3399"/>
              </a:solidFill>
            </a:endParaRPr>
          </a:p>
        </p:txBody>
      </p:sp>
      <p:graphicFrame>
        <p:nvGraphicFramePr>
          <p:cNvPr id="27651" name="Object 5"/>
          <p:cNvGraphicFramePr>
            <a:graphicFrameLocks noChangeAspect="1"/>
          </p:cNvGraphicFramePr>
          <p:nvPr/>
        </p:nvGraphicFramePr>
        <p:xfrm>
          <a:off x="303213" y="1452563"/>
          <a:ext cx="7010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Graph" r:id="rId4" imgW="4290365" imgH="3266846" progId="Origin50.Graph">
                  <p:embed/>
                </p:oleObj>
              </mc:Choice>
              <mc:Fallback>
                <p:oleObj name="Graph" r:id="rId4" imgW="4290365" imgH="3266846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25" t="5470" r="5208" b="4274"/>
                      <a:stretch>
                        <a:fillRect/>
                      </a:stretch>
                    </p:blipFill>
                    <p:spPr bwMode="auto">
                      <a:xfrm>
                        <a:off x="303213" y="1452563"/>
                        <a:ext cx="70104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FF99"/>
                                </a:gs>
                                <a:gs pos="100000">
                                  <a:srgbClr val="FFFF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16"/>
          <p:cNvSpPr txBox="1">
            <a:spLocks noChangeArrowheads="1"/>
          </p:cNvSpPr>
          <p:nvPr/>
        </p:nvSpPr>
        <p:spPr bwMode="auto">
          <a:xfrm>
            <a:off x="7158038" y="2684463"/>
            <a:ext cx="19859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See reviews on Silicon Spintronics: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R. Jansen,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Nature Materials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11, 400 (2012)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R. Jansen et 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Semicon. Sci.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Technol.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27, 083001 (2012</a:t>
            </a:r>
            <a:r>
              <a:rPr lang="en-US" altLang="en-US" sz="1800">
                <a:cs typeface="Arial" charset="0"/>
              </a:rPr>
              <a:t>)</a:t>
            </a:r>
          </a:p>
        </p:txBody>
      </p:sp>
    </p:spTree>
    <p:custDataLst>
      <p:tags r:id="rId2"/>
    </p:custDataLst>
  </p:cSld>
  <p:clrMapOvr>
    <a:masterClrMapping/>
  </p:clrMapOvr>
  <p:transition advTm="40889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0" y="341313"/>
            <a:ext cx="91440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</a:rPr>
              <a:t>Theory proposals to explain the disagreement 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07950" y="1168400"/>
            <a:ext cx="8928100" cy="400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</a:rPr>
              <a:t>Localized states in the oxide barrier or at the oxide/semiconductor interface</a:t>
            </a:r>
          </a:p>
        </p:txBody>
      </p:sp>
      <p:pic>
        <p:nvPicPr>
          <p:cNvPr id="28676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7144"/>
          <a:stretch>
            <a:fillRect/>
          </a:stretch>
        </p:blipFill>
        <p:spPr bwMode="auto">
          <a:xfrm>
            <a:off x="5178425" y="2386013"/>
            <a:ext cx="34401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69863" y="1704975"/>
            <a:ext cx="432752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First proposal by Tran et 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PRL 102, 036601 (2009)</a:t>
            </a:r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4645025" y="1704975"/>
            <a:ext cx="4329113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Recent extension by Song and Dery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PRL 113, 047205 (2014)</a:t>
            </a:r>
          </a:p>
        </p:txBody>
      </p:sp>
      <p:pic>
        <p:nvPicPr>
          <p:cNvPr id="2867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3130" b="14760"/>
          <a:stretch>
            <a:fillRect/>
          </a:stretch>
        </p:blipFill>
        <p:spPr bwMode="auto">
          <a:xfrm>
            <a:off x="107950" y="2341563"/>
            <a:ext cx="4468813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2"/>
          <p:cNvSpPr>
            <a:spLocks noChangeArrowheads="1"/>
          </p:cNvSpPr>
          <p:nvPr/>
        </p:nvSpPr>
        <p:spPr bwMode="auto">
          <a:xfrm>
            <a:off x="5305425" y="2341563"/>
            <a:ext cx="481013" cy="560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107950" y="1657350"/>
            <a:ext cx="4468813" cy="432435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4575175" y="1657350"/>
            <a:ext cx="4470400" cy="432435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3" name="TextBox 4"/>
          <p:cNvSpPr txBox="1">
            <a:spLocks noChangeArrowheads="1"/>
          </p:cNvSpPr>
          <p:nvPr/>
        </p:nvSpPr>
        <p:spPr bwMode="auto">
          <a:xfrm>
            <a:off x="4705350" y="5072063"/>
            <a:ext cx="4197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Same as Tran’s model, but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added Coulomb repulsion energy 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spin-dependent blocking for eV &gt;&gt; kT</a:t>
            </a:r>
          </a:p>
        </p:txBody>
      </p:sp>
      <p:sp>
        <p:nvSpPr>
          <p:cNvPr id="28684" name="TextBox 11"/>
          <p:cNvSpPr txBox="1">
            <a:spLocks noChangeArrowheads="1"/>
          </p:cNvSpPr>
          <p:nvPr/>
        </p:nvSpPr>
        <p:spPr bwMode="auto">
          <a:xfrm>
            <a:off x="271463" y="5037138"/>
            <a:ext cx="40576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Two-step tunneling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spin accumulation in localized states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- Hanle spin precession</a:t>
            </a:r>
          </a:p>
        </p:txBody>
      </p:sp>
      <p:sp>
        <p:nvSpPr>
          <p:cNvPr id="28685" name="Text Box 4"/>
          <p:cNvSpPr txBox="1">
            <a:spLocks noChangeArrowheads="1"/>
          </p:cNvSpPr>
          <p:nvPr/>
        </p:nvSpPr>
        <p:spPr bwMode="auto">
          <a:xfrm>
            <a:off x="107950" y="6083300"/>
            <a:ext cx="8928100" cy="400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</a:rPr>
              <a:t>But, experiments ………..</a:t>
            </a:r>
          </a:p>
        </p:txBody>
      </p:sp>
    </p:spTree>
    <p:custDataLst>
      <p:tags r:id="rId1"/>
    </p:custDataLst>
  </p:cSld>
  <p:clrMapOvr>
    <a:masterClrMapping/>
  </p:clrMapOvr>
  <p:transition advTm="10313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0" y="360363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Magnitude and scaling of spin signal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711950" y="5957888"/>
            <a:ext cx="2368550" cy="5857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S. Sharma et 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PRB 89, 075301 (2014)</a:t>
            </a:r>
            <a:endParaRPr kumimoji="0" lang="en-US" altLang="en-US" sz="1600" baseline="3000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98550"/>
            <a:ext cx="6681788" cy="519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6589713" y="1120775"/>
            <a:ext cx="2514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sym typeface="Symbol" pitchFamily="18" charset="2"/>
              </a:rPr>
              <a:t>Theory: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itchFamily="18" charset="2"/>
              </a:rPr>
              <a:t></a:t>
            </a:r>
            <a:r>
              <a:rPr lang="en-US" altLang="en-US" sz="2400"/>
              <a:t>V should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proportional to J,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itchFamily="18" charset="2"/>
              </a:rPr>
              <a:t>thus </a:t>
            </a:r>
            <a:r>
              <a:rPr lang="en-US" altLang="en-US" sz="2400"/>
              <a:t>V / J is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constant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sym typeface="Symbol" pitchFamily="18" charset="2"/>
              </a:rPr>
              <a:t>Experiment</a:t>
            </a:r>
            <a:r>
              <a:rPr lang="en-US" altLang="en-US" sz="2400">
                <a:sym typeface="Symbol" pitchFamily="18" charset="2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itchFamily="18" charset="2"/>
              </a:rPr>
              <a:t>spin-RA = </a:t>
            </a:r>
            <a:r>
              <a:rPr lang="en-US" altLang="en-US" sz="2400"/>
              <a:t>V / 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scales with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tunnel resistance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Not understood</a:t>
            </a:r>
          </a:p>
        </p:txBody>
      </p:sp>
    </p:spTree>
    <p:custDataLst>
      <p:tags r:id="rId1"/>
    </p:custDataLst>
  </p:cSld>
  <p:clrMapOvr>
    <a:masterClrMapping/>
  </p:clrMapOvr>
  <p:transition advTm="6667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5"/>
          <p:cNvGraphicFramePr>
            <a:graphicFrameLocks noChangeAspect="1"/>
          </p:cNvGraphicFramePr>
          <p:nvPr/>
        </p:nvGraphicFramePr>
        <p:xfrm>
          <a:off x="4354513" y="900113"/>
          <a:ext cx="4789487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Graph" r:id="rId4" imgW="4439107" imgH="3391814" progId="Origin50.Graph">
                  <p:embed/>
                </p:oleObj>
              </mc:Choice>
              <mc:Fallback>
                <p:oleObj name="Graph" r:id="rId4" imgW="4439107" imgH="3391814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513" y="900113"/>
                        <a:ext cx="4789487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360363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Magnitude of the spin signal for eV &lt; kT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5060950" y="5949950"/>
            <a:ext cx="378460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Data from S. Spiesser et al,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Jap. J. Appl. Phys. 52, 04CM01 (2013)</a:t>
            </a: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4635500" y="4400550"/>
            <a:ext cx="4210050" cy="14462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itchFamily="18" charset="2"/>
              </a:rPr>
              <a:t>No spin signal reduction in the regime eV &lt; kT,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itchFamily="18" charset="2"/>
              </a:rPr>
              <a:t> inconsistent with the theory of Song and Dery</a:t>
            </a:r>
            <a:endParaRPr lang="en-US" altLang="en-US" sz="2200"/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"/>
          <a:stretch>
            <a:fillRect/>
          </a:stretch>
        </p:blipFill>
        <p:spPr bwMode="auto">
          <a:xfrm>
            <a:off x="101600" y="1263650"/>
            <a:ext cx="43529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"/>
          <p:cNvSpPr txBox="1">
            <a:spLocks noChangeArrowheads="1"/>
          </p:cNvSpPr>
          <p:nvPr/>
        </p:nvSpPr>
        <p:spPr bwMode="auto">
          <a:xfrm>
            <a:off x="1774825" y="1035050"/>
            <a:ext cx="1554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Ge / GeO</a:t>
            </a:r>
            <a:r>
              <a:rPr lang="en-US" altLang="en-US" sz="1600" baseline="-25000"/>
              <a:t>2</a:t>
            </a:r>
            <a:r>
              <a:rPr lang="en-US" altLang="en-US" sz="1600"/>
              <a:t> / Fe</a:t>
            </a:r>
          </a:p>
        </p:txBody>
      </p:sp>
    </p:spTree>
    <p:custDataLst>
      <p:tags r:id="rId2"/>
    </p:custDataLst>
  </p:cSld>
  <p:clrMapOvr>
    <a:masterClrMapping/>
  </p:clrMapOvr>
  <p:transition advTm="5226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1"/>
          <p:cNvSpPr txBox="1">
            <a:spLocks noChangeArrowheads="1"/>
          </p:cNvSpPr>
          <p:nvPr/>
        </p:nvSpPr>
        <p:spPr bwMode="auto">
          <a:xfrm>
            <a:off x="5715000" y="2730500"/>
            <a:ext cx="19637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Spintronics</a:t>
            </a:r>
          </a:p>
        </p:txBody>
      </p:sp>
      <p:sp>
        <p:nvSpPr>
          <p:cNvPr id="4099" name="Text Box 12"/>
          <p:cNvSpPr txBox="1">
            <a:spLocks noChangeArrowheads="1"/>
          </p:cNvSpPr>
          <p:nvPr/>
        </p:nvSpPr>
        <p:spPr bwMode="auto">
          <a:xfrm>
            <a:off x="685800" y="2730500"/>
            <a:ext cx="274478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Thermoelectrics</a:t>
            </a:r>
          </a:p>
        </p:txBody>
      </p:sp>
      <p:sp>
        <p:nvSpPr>
          <p:cNvPr id="4100" name="Text Box 16"/>
          <p:cNvSpPr txBox="1">
            <a:spLocks noChangeArrowheads="1"/>
          </p:cNvSpPr>
          <p:nvPr/>
        </p:nvSpPr>
        <p:spPr bwMode="auto">
          <a:xfrm>
            <a:off x="6934200" y="4613275"/>
            <a:ext cx="11080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6600CC"/>
                </a:solidFill>
              </a:rPr>
              <a:t>Spin</a:t>
            </a:r>
          </a:p>
        </p:txBody>
      </p:sp>
      <p:sp>
        <p:nvSpPr>
          <p:cNvPr id="4101" name="Text Box 16"/>
          <p:cNvSpPr txBox="1">
            <a:spLocks noChangeArrowheads="1"/>
          </p:cNvSpPr>
          <p:nvPr/>
        </p:nvSpPr>
        <p:spPr bwMode="auto">
          <a:xfrm>
            <a:off x="1066800" y="4613275"/>
            <a:ext cx="11588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6600CC"/>
                </a:solidFill>
              </a:rPr>
              <a:t>Heat</a:t>
            </a:r>
          </a:p>
        </p:txBody>
      </p:sp>
      <p:sp>
        <p:nvSpPr>
          <p:cNvPr id="4102" name="Text Box 16"/>
          <p:cNvSpPr txBox="1">
            <a:spLocks noChangeArrowheads="1"/>
          </p:cNvSpPr>
          <p:nvPr/>
        </p:nvSpPr>
        <p:spPr bwMode="auto">
          <a:xfrm>
            <a:off x="3722688" y="942975"/>
            <a:ext cx="16986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6600CC"/>
                </a:solidFill>
              </a:rPr>
              <a:t>Charge</a:t>
            </a: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3098800" y="5286375"/>
            <a:ext cx="2946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Spin-caloritronics</a:t>
            </a:r>
          </a:p>
        </p:txBody>
      </p:sp>
      <p:sp>
        <p:nvSpPr>
          <p:cNvPr id="4104" name="Flowchart: Extract 18"/>
          <p:cNvSpPr>
            <a:spLocks noChangeArrowheads="1"/>
          </p:cNvSpPr>
          <p:nvPr/>
        </p:nvSpPr>
        <p:spPr bwMode="auto">
          <a:xfrm>
            <a:off x="2286000" y="1628775"/>
            <a:ext cx="4572000" cy="3352800"/>
          </a:xfrm>
          <a:prstGeom prst="flowChartExtract">
            <a:avLst/>
          </a:prstGeom>
          <a:gradFill rotWithShape="0">
            <a:gsLst>
              <a:gs pos="0">
                <a:schemeClr val="accent1">
                  <a:lumMod val="90000"/>
                </a:schemeClr>
              </a:gs>
              <a:gs pos="100000">
                <a:srgbClr val="FFFFF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smtClean="0"/>
          </a:p>
        </p:txBody>
      </p:sp>
    </p:spTree>
    <p:custDataLst>
      <p:tags r:id="rId1"/>
    </p:custDataLst>
  </p:cSld>
  <p:clrMapOvr>
    <a:masterClrMapping/>
  </p:clrMapOvr>
  <p:transition advTm="5242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0" y="6418263"/>
            <a:ext cx="9144000" cy="395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0" y="379413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Control experiment with Ru metal instead of Si</a:t>
            </a:r>
            <a:endParaRPr lang="en-US" altLang="ko-KR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217488" y="5819775"/>
            <a:ext cx="8782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99"/>
                </a:solidFill>
              </a:rPr>
              <a:t>Oxide but no semiconductor </a:t>
            </a:r>
            <a:r>
              <a:rPr lang="en-US" altLang="en-US" sz="2800">
                <a:solidFill>
                  <a:srgbClr val="000099"/>
                </a:solidFill>
                <a:sym typeface="Symbol" pitchFamily="18" charset="2"/>
              </a:rPr>
              <a:t> </a:t>
            </a:r>
            <a:r>
              <a:rPr lang="en-US" altLang="en-US" sz="2800">
                <a:solidFill>
                  <a:srgbClr val="000099"/>
                </a:solidFill>
              </a:rPr>
              <a:t>no Hanle signal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99"/>
                </a:solidFill>
              </a:rPr>
              <a:t>Thus, signal does not originate from the tunnel oxide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530350"/>
            <a:ext cx="8594725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2900363" y="1179513"/>
            <a:ext cx="3917950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/>
              <a:t>S. Sharma et al. PRB 89, 075301 (2014)</a:t>
            </a:r>
            <a:endParaRPr kumimoji="0" lang="en-US" altLang="en-US" sz="1600" baseline="30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4"/>
    </mc:Choice>
    <mc:Fallback xmlns="">
      <p:transition spd="slow" advTm="5600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8"/>
          <p:cNvSpPr txBox="1">
            <a:spLocks noChangeArrowheads="1"/>
          </p:cNvSpPr>
          <p:nvPr/>
        </p:nvSpPr>
        <p:spPr bwMode="auto">
          <a:xfrm>
            <a:off x="457200" y="26670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Can we create spin polarization in silicon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by </a:t>
            </a:r>
            <a:r>
              <a:rPr lang="en-US" altLang="ko-KR" u="sng">
                <a:solidFill>
                  <a:srgbClr val="003399"/>
                </a:solidFill>
                <a:ea typeface="Gulim" pitchFamily="34" charset="-127"/>
              </a:rPr>
              <a:t>heat</a:t>
            </a: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, instead of charge current ? 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71" y="6075991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0" y="31750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en-US">
                <a:solidFill>
                  <a:srgbClr val="003399"/>
                </a:solidFill>
                <a:cs typeface="Arial" charset="0"/>
              </a:rPr>
              <a:t>Thermal creation of spin polarization in Si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en-US" sz="2400">
                <a:solidFill>
                  <a:srgbClr val="003399"/>
                </a:solidFill>
                <a:cs typeface="Arial" charset="0"/>
              </a:rPr>
              <a:t>New phenomenon: Seebeck spin tunneling</a:t>
            </a:r>
            <a:endParaRPr kumimoji="0" lang="en-US" altLang="en-US" sz="2400">
              <a:latin typeface="Comic Sans MS" pitchFamily="66" charset="0"/>
              <a:cs typeface="Arial" charset="0"/>
            </a:endParaRPr>
          </a:p>
        </p:txBody>
      </p:sp>
      <p:pic>
        <p:nvPicPr>
          <p:cNvPr id="33795" name="Picture 8" descr="figure1-de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3" t="16815" b="16728"/>
          <a:stretch>
            <a:fillRect/>
          </a:stretch>
        </p:blipFill>
        <p:spPr bwMode="auto">
          <a:xfrm>
            <a:off x="1944688" y="1782763"/>
            <a:ext cx="562133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 descr="figure1-de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83641" r="36597"/>
          <a:stretch>
            <a:fillRect/>
          </a:stretch>
        </p:blipFill>
        <p:spPr bwMode="auto">
          <a:xfrm>
            <a:off x="2576513" y="5214938"/>
            <a:ext cx="32813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figure1-de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6" r="11093" b="81007"/>
          <a:stretch>
            <a:fillRect/>
          </a:stretch>
        </p:blipFill>
        <p:spPr bwMode="auto">
          <a:xfrm>
            <a:off x="200025" y="1720850"/>
            <a:ext cx="26431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utoShape 11"/>
          <p:cNvSpPr>
            <a:spLocks noChangeArrowheads="1"/>
          </p:cNvSpPr>
          <p:nvPr/>
        </p:nvSpPr>
        <p:spPr bwMode="auto">
          <a:xfrm rot="-5400000">
            <a:off x="658813" y="3544887"/>
            <a:ext cx="1479550" cy="3968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400050" y="3322638"/>
            <a:ext cx="828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Heat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flow</a:t>
            </a:r>
          </a:p>
        </p:txBody>
      </p:sp>
      <p:sp>
        <p:nvSpPr>
          <p:cNvPr id="33800" name="Rectangle 14"/>
          <p:cNvSpPr>
            <a:spLocks noChangeArrowheads="1"/>
          </p:cNvSpPr>
          <p:nvPr/>
        </p:nvSpPr>
        <p:spPr bwMode="auto">
          <a:xfrm>
            <a:off x="6350" y="1676400"/>
            <a:ext cx="2844800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1" name="Text Box 4"/>
          <p:cNvSpPr txBox="1">
            <a:spLocks noChangeArrowheads="1"/>
          </p:cNvSpPr>
          <p:nvPr/>
        </p:nvSpPr>
        <p:spPr bwMode="auto">
          <a:xfrm>
            <a:off x="6583363" y="5645150"/>
            <a:ext cx="2413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charset="0"/>
              </a:rPr>
              <a:t>p.s. Zero charge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charset="0"/>
              </a:rPr>
              <a:t>tunnel current !!</a:t>
            </a:r>
          </a:p>
        </p:txBody>
      </p:sp>
    </p:spTree>
    <p:custDataLst>
      <p:tags r:id="rId1"/>
    </p:custDataLst>
  </p:cSld>
  <p:clrMapOvr>
    <a:masterClrMapping/>
  </p:clrMapOvr>
  <p:transition advTm="1480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0" y="285750"/>
            <a:ext cx="9144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Thermal spin current from ferromagnet to Si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cs typeface="Arial" charset="0"/>
              </a:rPr>
              <a:t> Joule heating of Si</a:t>
            </a:r>
            <a:endParaRPr lang="en-US" altLang="en-US" sz="2400">
              <a:latin typeface="Comic Sans MS" pitchFamily="66" charset="0"/>
              <a:cs typeface="Arial" charset="0"/>
            </a:endParaRPr>
          </a:p>
        </p:txBody>
      </p:sp>
      <p:pic>
        <p:nvPicPr>
          <p:cNvPr id="34819" name="Picture 4" descr="figure3A-measurementgeo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1163"/>
            <a:ext cx="70866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0" y="6529388"/>
            <a:ext cx="9144000" cy="247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81000" y="6329363"/>
            <a:ext cx="845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p-type Si / Al</a:t>
            </a:r>
            <a:r>
              <a:rPr lang="en-US" altLang="en-US" sz="2000" baseline="-25000">
                <a:cs typeface="Arial" charset="0"/>
              </a:rPr>
              <a:t>2</a:t>
            </a:r>
            <a:r>
              <a:rPr lang="en-US" altLang="en-US" sz="2000">
                <a:cs typeface="Arial" charset="0"/>
              </a:rPr>
              <a:t>O</a:t>
            </a:r>
            <a:r>
              <a:rPr lang="en-US" altLang="en-US" sz="2000" baseline="-25000">
                <a:cs typeface="Arial" charset="0"/>
              </a:rPr>
              <a:t>3</a:t>
            </a:r>
            <a:r>
              <a:rPr lang="en-US" altLang="en-US" sz="2000">
                <a:cs typeface="Arial" charset="0"/>
              </a:rPr>
              <a:t> / Ni</a:t>
            </a:r>
            <a:r>
              <a:rPr lang="en-US" altLang="en-US" sz="2000" baseline="-25000">
                <a:cs typeface="Arial" charset="0"/>
              </a:rPr>
              <a:t>80</a:t>
            </a:r>
            <a:r>
              <a:rPr lang="en-US" altLang="en-US" sz="2000">
                <a:cs typeface="Arial" charset="0"/>
              </a:rPr>
              <a:t>Fe</a:t>
            </a:r>
            <a:r>
              <a:rPr lang="en-US" altLang="en-US" sz="2000" baseline="-25000">
                <a:cs typeface="Arial" charset="0"/>
              </a:rPr>
              <a:t>20</a:t>
            </a:r>
            <a:r>
              <a:rPr lang="en-US" altLang="en-US" sz="2000">
                <a:cs typeface="Arial" charset="0"/>
              </a:rPr>
              <a:t>,    T</a:t>
            </a:r>
            <a:r>
              <a:rPr lang="en-US" altLang="en-US" sz="2000" baseline="-25000">
                <a:cs typeface="Arial" charset="0"/>
              </a:rPr>
              <a:t>base</a:t>
            </a:r>
            <a:r>
              <a:rPr lang="en-US" altLang="en-US" sz="2000">
                <a:cs typeface="Arial" charset="0"/>
              </a:rPr>
              <a:t> = 300 K,    Si strip: 4000 x 800 x 3 </a:t>
            </a:r>
            <a:r>
              <a:rPr lang="en-US" altLang="en-US" sz="2000">
                <a:cs typeface="Arial" charset="0"/>
                <a:sym typeface="Symbol" pitchFamily="18" charset="2"/>
              </a:rPr>
              <a:t></a:t>
            </a:r>
            <a:r>
              <a:rPr lang="en-US" altLang="en-US" sz="2000">
                <a:cs typeface="Arial" charset="0"/>
              </a:rPr>
              <a:t>m</a:t>
            </a:r>
            <a:r>
              <a:rPr lang="en-US" altLang="en-US" sz="2000" baseline="30000">
                <a:cs typeface="Arial" charset="0"/>
              </a:rPr>
              <a:t>3</a:t>
            </a:r>
            <a:r>
              <a:rPr lang="en-US" altLang="en-US" sz="2000">
                <a:cs typeface="Arial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advTm="6811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4495800" y="4851400"/>
            <a:ext cx="4419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2400">
                <a:cs typeface="Arial" charset="0"/>
              </a:rPr>
              <a:t>Spin polarization induced by temperature difference only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en-US" sz="2400"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2400">
                <a:solidFill>
                  <a:schemeClr val="accent2"/>
                </a:solidFill>
                <a:cs typeface="Arial" charset="0"/>
              </a:rPr>
              <a:t>No charge tunnel current</a:t>
            </a:r>
          </a:p>
        </p:txBody>
      </p:sp>
      <p:pic>
        <p:nvPicPr>
          <p:cNvPr id="35843" name="Picture 6" descr="figure3A-measurementgeome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33550"/>
            <a:ext cx="4419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4" name="Object 7"/>
          <p:cNvGraphicFramePr>
            <a:graphicFrameLocks noChangeAspect="1"/>
          </p:cNvGraphicFramePr>
          <p:nvPr/>
        </p:nvGraphicFramePr>
        <p:xfrm>
          <a:off x="0" y="1708150"/>
          <a:ext cx="4275138" cy="395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name="Graph" r:id="rId5" imgW="6264250" imgH="2345741" progId="Origin50.Graph">
                  <p:embed/>
                </p:oleObj>
              </mc:Choice>
              <mc:Fallback>
                <p:oleObj name="Graph" r:id="rId5" imgW="6264250" imgH="2345741" progId="Origin50.Grap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92" t="12910" r="65829" b="6351"/>
                      <a:stretch>
                        <a:fillRect/>
                      </a:stretch>
                    </p:blipFill>
                    <p:spPr bwMode="auto">
                      <a:xfrm>
                        <a:off x="0" y="1708150"/>
                        <a:ext cx="4275138" cy="395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0" y="266700"/>
            <a:ext cx="9144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en-US">
                <a:solidFill>
                  <a:srgbClr val="003399"/>
                </a:solidFill>
                <a:cs typeface="Arial" charset="0"/>
              </a:rPr>
              <a:t>Thermal spin current from ferromagnet to Si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en-US" sz="2400">
                <a:solidFill>
                  <a:srgbClr val="003399"/>
                </a:solidFill>
                <a:cs typeface="Arial" charset="0"/>
              </a:rPr>
              <a:t> Observation of Seebeck spin tunneling</a:t>
            </a:r>
            <a:endParaRPr kumimoji="0" lang="en-US" altLang="en-US" sz="2400">
              <a:latin typeface="Comic Sans MS" pitchFamily="66" charset="0"/>
              <a:cs typeface="Arial" charset="0"/>
            </a:endParaRPr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279400" y="5770563"/>
            <a:ext cx="24511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>
                <a:cs typeface="Arial" charset="0"/>
              </a:rPr>
              <a:t>J.C. Le Breton et al.,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>
                <a:cs typeface="Arial" charset="0"/>
              </a:rPr>
              <a:t>Nature 475, 82 (2011)</a:t>
            </a:r>
            <a:endParaRPr kumimoji="0" lang="en-US" altLang="en-US" sz="1800" baseline="30000">
              <a:cs typeface="Arial" charset="0"/>
            </a:endParaRPr>
          </a:p>
        </p:txBody>
      </p:sp>
    </p:spTree>
    <p:custDataLst>
      <p:tags r:id="rId2"/>
    </p:custDataLst>
  </p:cSld>
  <p:clrMapOvr>
    <a:masterClrMapping/>
  </p:clrMapOvr>
  <p:transition advTm="61601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0" y="241300"/>
            <a:ext cx="9144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en-US">
                <a:solidFill>
                  <a:srgbClr val="003399"/>
                </a:solidFill>
                <a:cs typeface="Arial" charset="0"/>
              </a:rPr>
              <a:t>Thermally-induced spin accumulation in Si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en-US" altLang="en-US" sz="2400">
                <a:solidFill>
                  <a:srgbClr val="003399"/>
                </a:solidFill>
                <a:cs typeface="Arial" charset="0"/>
              </a:rPr>
              <a:t> Scaling with Joule heating power</a:t>
            </a:r>
            <a:endParaRPr kumimoji="0" lang="en-US" altLang="en-US" sz="2400">
              <a:latin typeface="Comic Sans MS" pitchFamily="66" charset="0"/>
              <a:cs typeface="Arial" charset="0"/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209800" y="1612900"/>
            <a:ext cx="5119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2000">
                <a:cs typeface="Arial" charset="0"/>
              </a:rPr>
              <a:t>p-type Si / Al</a:t>
            </a:r>
            <a:r>
              <a:rPr kumimoji="0" lang="en-US" altLang="en-US" sz="2000" baseline="-25000">
                <a:cs typeface="Arial" charset="0"/>
              </a:rPr>
              <a:t>2</a:t>
            </a:r>
            <a:r>
              <a:rPr kumimoji="0" lang="en-US" altLang="en-US" sz="2000">
                <a:cs typeface="Arial" charset="0"/>
              </a:rPr>
              <a:t>O</a:t>
            </a:r>
            <a:r>
              <a:rPr kumimoji="0" lang="en-US" altLang="en-US" sz="2000" baseline="-25000">
                <a:cs typeface="Arial" charset="0"/>
              </a:rPr>
              <a:t>3</a:t>
            </a:r>
            <a:r>
              <a:rPr kumimoji="0" lang="en-US" altLang="en-US" sz="2000">
                <a:cs typeface="Arial" charset="0"/>
              </a:rPr>
              <a:t> / Ni</a:t>
            </a:r>
            <a:r>
              <a:rPr kumimoji="0" lang="en-US" altLang="en-US" sz="2000" baseline="-25000">
                <a:cs typeface="Arial" charset="0"/>
              </a:rPr>
              <a:t>80</a:t>
            </a:r>
            <a:r>
              <a:rPr kumimoji="0" lang="en-US" altLang="en-US" sz="2000">
                <a:cs typeface="Arial" charset="0"/>
              </a:rPr>
              <a:t>Fe</a:t>
            </a:r>
            <a:r>
              <a:rPr kumimoji="0" lang="en-US" altLang="en-US" sz="2000" baseline="-25000">
                <a:cs typeface="Arial" charset="0"/>
              </a:rPr>
              <a:t>20</a:t>
            </a:r>
            <a:r>
              <a:rPr kumimoji="0" lang="en-US" altLang="en-US" sz="2000">
                <a:cs typeface="Arial" charset="0"/>
              </a:rPr>
              <a:t>      T</a:t>
            </a:r>
            <a:r>
              <a:rPr kumimoji="0" lang="en-US" altLang="en-US" sz="2000" baseline="-25000">
                <a:cs typeface="Arial" charset="0"/>
              </a:rPr>
              <a:t>base</a:t>
            </a:r>
            <a:r>
              <a:rPr kumimoji="0" lang="en-US" altLang="en-US" sz="2000">
                <a:cs typeface="Arial" charset="0"/>
              </a:rPr>
              <a:t> = 300 K</a:t>
            </a:r>
          </a:p>
        </p:txBody>
      </p:sp>
      <p:graphicFrame>
        <p:nvGraphicFramePr>
          <p:cNvPr id="36868" name="Object 6"/>
          <p:cNvGraphicFramePr>
            <a:graphicFrameLocks noChangeAspect="1"/>
          </p:cNvGraphicFramePr>
          <p:nvPr/>
        </p:nvGraphicFramePr>
        <p:xfrm>
          <a:off x="533400" y="1993900"/>
          <a:ext cx="8213725" cy="410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8" name="Graph" r:id="rId3" imgW="6264250" imgH="2345741" progId="Origin50.Graph">
                  <p:embed/>
                </p:oleObj>
              </mc:Choice>
              <mc:Fallback>
                <p:oleObj name="Graph" r:id="rId3" imgW="6264250" imgH="2345741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232" t="9962" r="2985" b="6351"/>
                      <a:stretch>
                        <a:fillRect/>
                      </a:stretch>
                    </p:blipFill>
                    <p:spPr bwMode="auto">
                      <a:xfrm>
                        <a:off x="533400" y="1993900"/>
                        <a:ext cx="8213725" cy="410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2362200" y="6418263"/>
            <a:ext cx="46482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>
                <a:cs typeface="Arial" charset="0"/>
              </a:rPr>
              <a:t>J.C. Le Breton et al., Nature 475, 82 (2011)</a:t>
            </a:r>
            <a:endParaRPr kumimoji="0" lang="en-US" altLang="en-US" sz="1800" baseline="30000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4"/>
    </mc:Choice>
    <mc:Fallback xmlns="">
      <p:transition spd="slow" advTm="1968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284163"/>
            <a:ext cx="91440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Anisotropy of the Seebeck coefficient</a:t>
            </a:r>
            <a:endParaRPr lang="en-US" altLang="en-US">
              <a:latin typeface="Comic Sans MS" pitchFamily="66" charset="0"/>
              <a:cs typeface="Arial" charset="0"/>
            </a:endParaRPr>
          </a:p>
        </p:txBody>
      </p:sp>
      <p:sp>
        <p:nvSpPr>
          <p:cNvPr id="37891" name="Text Box 9"/>
          <p:cNvSpPr txBox="1">
            <a:spLocks noChangeArrowheads="1"/>
          </p:cNvSpPr>
          <p:nvPr/>
        </p:nvSpPr>
        <p:spPr bwMode="auto">
          <a:xfrm>
            <a:off x="1066800" y="6197600"/>
            <a:ext cx="70104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J.C. Le Breton et al., Nature 475, 82 (2011), supplement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R. Jansen, Proc. SPIE 8813, 88130A (2013) </a:t>
            </a:r>
            <a:endParaRPr lang="en-US" altLang="en-US" sz="1800" baseline="30000">
              <a:cs typeface="Arial" charset="0"/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7481" r="3488" b="5736"/>
          <a:stretch>
            <a:fillRect/>
          </a:stretch>
        </p:blipFill>
        <p:spPr bwMode="auto">
          <a:xfrm>
            <a:off x="76200" y="1122363"/>
            <a:ext cx="6781800" cy="49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4572000" y="2493963"/>
            <a:ext cx="1752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In-plane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Perpendicular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400" b="1">
              <a:latin typeface="Comic Sans MS" pitchFamily="66" charset="0"/>
            </a:endParaRPr>
          </a:p>
        </p:txBody>
      </p:sp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6781800" y="2722563"/>
            <a:ext cx="2260600" cy="466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itchFamily="18" charset="2"/>
              </a:rPr>
              <a:t>Anisotropy of S</a:t>
            </a:r>
          </a:p>
        </p:txBody>
      </p:sp>
      <p:sp>
        <p:nvSpPr>
          <p:cNvPr id="37895" name="AutoShape 14"/>
          <p:cNvSpPr>
            <a:spLocks/>
          </p:cNvSpPr>
          <p:nvPr/>
        </p:nvSpPr>
        <p:spPr bwMode="auto">
          <a:xfrm flipH="1">
            <a:off x="6553200" y="2265363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ustDataLst>
      <p:tags r:id="rId1"/>
    </p:custDataLst>
  </p:cSld>
  <p:clrMapOvr>
    <a:masterClrMapping/>
  </p:clrMapOvr>
  <p:transition advTm="55071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457200" y="2959100"/>
            <a:ext cx="82296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Origin of the thermal spin current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</p:spTree>
    <p:custDataLst>
      <p:tags r:id="rId1"/>
    </p:custDataLst>
  </p:cSld>
  <p:clrMapOvr>
    <a:masterClrMapping/>
  </p:clrMapOvr>
  <p:transition advTm="3629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0" y="298450"/>
            <a:ext cx="9144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2000">
              <a:solidFill>
                <a:srgbClr val="003399"/>
              </a:solidFill>
              <a:ea typeface="Gulim" pitchFamily="34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lang="en-US" altLang="ko-KR" sz="2800">
                <a:solidFill>
                  <a:srgbClr val="003399"/>
                </a:solidFill>
                <a:ea typeface="Gulim" pitchFamily="34" charset="-127"/>
              </a:rPr>
              <a:t>Spin-polarized tunneling</a:t>
            </a:r>
            <a:r>
              <a:rPr lang="en-US" altLang="ko-KR" sz="2400">
                <a:solidFill>
                  <a:srgbClr val="003399"/>
                </a:solidFill>
                <a:ea typeface="Gulim" pitchFamily="34" charset="-127"/>
              </a:rPr>
              <a:t> 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pic>
        <p:nvPicPr>
          <p:cNvPr id="39939" name="Picture 4" descr="RJ-Silicon-spin-sandwi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13075"/>
            <a:ext cx="37338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657600" y="1284288"/>
            <a:ext cx="1778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cs typeface="Arial" charset="0"/>
                <a:sym typeface="Symbol" pitchFamily="18" charset="2"/>
              </a:rPr>
              <a:t>G</a:t>
            </a:r>
            <a:r>
              <a:rPr lang="en-US" altLang="en-US" sz="3600" baseline="30000">
                <a:cs typeface="Arial" charset="0"/>
                <a:sym typeface="Symbol" pitchFamily="18" charset="2"/>
              </a:rPr>
              <a:t></a:t>
            </a:r>
            <a:r>
              <a:rPr lang="en-US" altLang="en-US" sz="3600">
                <a:cs typeface="Arial" charset="0"/>
                <a:sym typeface="Symbol" pitchFamily="18" charset="2"/>
              </a:rPr>
              <a:t>  G</a:t>
            </a:r>
            <a:r>
              <a:rPr lang="en-US" altLang="en-US" sz="3600" baseline="30000">
                <a:cs typeface="Arial" charset="0"/>
                <a:sym typeface="Symbol" pitchFamily="18" charset="2"/>
              </a:rPr>
              <a:t>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1995488" y="1970088"/>
            <a:ext cx="49736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Tunnel conductance is spin 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(1971</a:t>
            </a:r>
            <a:r>
              <a:rPr lang="en-US" altLang="en-US" sz="2000"/>
              <a:t>)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606425" y="5421313"/>
            <a:ext cx="3481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Tunnel magnetoresistance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at 300 K (1995)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5264150" y="5421313"/>
            <a:ext cx="30114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Electrical spin injection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(1999 - ……)</a:t>
            </a:r>
            <a:r>
              <a:rPr lang="en-US" altLang="en-US" sz="2000"/>
              <a:t> </a:t>
            </a:r>
          </a:p>
        </p:txBody>
      </p:sp>
      <p:grpSp>
        <p:nvGrpSpPr>
          <p:cNvPr id="39944" name="Group 9"/>
          <p:cNvGrpSpPr>
            <a:grpSpLocks/>
          </p:cNvGrpSpPr>
          <p:nvPr/>
        </p:nvGrpSpPr>
        <p:grpSpPr bwMode="auto">
          <a:xfrm>
            <a:off x="762000" y="2908300"/>
            <a:ext cx="3200400" cy="2590800"/>
            <a:chOff x="384" y="1695"/>
            <a:chExt cx="2064" cy="1857"/>
          </a:xfrm>
        </p:grpSpPr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>
              <a:off x="384" y="1776"/>
              <a:ext cx="2064" cy="1728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39947" name="Picture 11" descr="figure1-devic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51"/>
            <a:stretch>
              <a:fillRect/>
            </a:stretch>
          </p:blipFill>
          <p:spPr bwMode="auto">
            <a:xfrm>
              <a:off x="480" y="1695"/>
              <a:ext cx="1920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5" name="Rectangle 12"/>
          <p:cNvSpPr>
            <a:spLocks noChangeArrowheads="1"/>
          </p:cNvSpPr>
          <p:nvPr/>
        </p:nvSpPr>
        <p:spPr bwMode="auto">
          <a:xfrm>
            <a:off x="990600" y="674688"/>
            <a:ext cx="7239000" cy="21336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ustDataLst>
      <p:tags r:id="rId1"/>
    </p:custDataLst>
  </p:cSld>
  <p:clrMapOvr>
    <a:masterClrMapping/>
  </p:clrMapOvr>
  <p:transition advTm="32733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0" y="325438"/>
            <a:ext cx="9144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2000">
              <a:solidFill>
                <a:srgbClr val="003399"/>
              </a:solidFill>
              <a:ea typeface="Gulim" pitchFamily="34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lang="en-US" altLang="ko-KR" sz="2800">
                <a:solidFill>
                  <a:srgbClr val="003399"/>
                </a:solidFill>
                <a:ea typeface="Gulim" pitchFamily="34" charset="-127"/>
              </a:rPr>
              <a:t>Seebeck spin tunneling</a:t>
            </a:r>
            <a:r>
              <a:rPr lang="en-US" altLang="ko-KR" sz="2400">
                <a:solidFill>
                  <a:srgbClr val="003399"/>
                </a:solidFill>
                <a:ea typeface="Gulim" pitchFamily="34" charset="-127"/>
              </a:rPr>
              <a:t> 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40963" name="Text Box 7"/>
          <p:cNvSpPr txBox="1">
            <a:spLocks noChangeArrowheads="1"/>
          </p:cNvSpPr>
          <p:nvPr/>
        </p:nvSpPr>
        <p:spPr bwMode="auto">
          <a:xfrm>
            <a:off x="4665663" y="5435600"/>
            <a:ext cx="4383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Tunnel magneto-thermopower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(Walter et al. / Liebing et al. 2011)</a:t>
            </a:r>
          </a:p>
        </p:txBody>
      </p:sp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658813" y="5429250"/>
            <a:ext cx="2968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Thermal spin injection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(Le Breton et al. 2011)</a:t>
            </a:r>
          </a:p>
        </p:txBody>
      </p:sp>
      <p:sp>
        <p:nvSpPr>
          <p:cNvPr id="40965" name="Text Box 14"/>
          <p:cNvSpPr txBox="1">
            <a:spLocks noChangeArrowheads="1"/>
          </p:cNvSpPr>
          <p:nvPr/>
        </p:nvSpPr>
        <p:spPr bwMode="auto">
          <a:xfrm>
            <a:off x="3810000" y="1303338"/>
            <a:ext cx="16764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cs typeface="Arial" charset="0"/>
                <a:sym typeface="Symbol" pitchFamily="18" charset="2"/>
              </a:rPr>
              <a:t>S</a:t>
            </a:r>
            <a:r>
              <a:rPr lang="en-US" altLang="en-US" sz="3600" baseline="30000">
                <a:cs typeface="Arial" charset="0"/>
                <a:sym typeface="Symbol" pitchFamily="18" charset="2"/>
              </a:rPr>
              <a:t></a:t>
            </a:r>
            <a:r>
              <a:rPr lang="en-US" altLang="en-US" sz="3600">
                <a:cs typeface="Arial" charset="0"/>
                <a:sym typeface="Symbol" pitchFamily="18" charset="2"/>
              </a:rPr>
              <a:t>  S</a:t>
            </a:r>
            <a:r>
              <a:rPr lang="en-US" altLang="en-US" sz="3600" baseline="30000">
                <a:cs typeface="Arial" charset="0"/>
                <a:sym typeface="Symbol" pitchFamily="18" charset="2"/>
              </a:rPr>
              <a:t></a:t>
            </a:r>
          </a:p>
        </p:txBody>
      </p:sp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1131888" y="2025650"/>
            <a:ext cx="70088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Seebeck coefficient of tunnel contact is spin 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(Le Breton et al. 2011)</a:t>
            </a:r>
          </a:p>
        </p:txBody>
      </p:sp>
      <p:pic>
        <p:nvPicPr>
          <p:cNvPr id="40967" name="Picture 16" descr="figure1-dev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3" t="16815" b="22458"/>
          <a:stretch>
            <a:fillRect/>
          </a:stretch>
        </p:blipFill>
        <p:spPr bwMode="auto">
          <a:xfrm>
            <a:off x="382588" y="3167063"/>
            <a:ext cx="39624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7" descr="figure1-devic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1"/>
          <a:stretch>
            <a:fillRect/>
          </a:stretch>
        </p:blipFill>
        <p:spPr bwMode="auto">
          <a:xfrm>
            <a:off x="5099050" y="3019425"/>
            <a:ext cx="32766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Rectangle 18"/>
          <p:cNvSpPr>
            <a:spLocks noChangeArrowheads="1"/>
          </p:cNvSpPr>
          <p:nvPr/>
        </p:nvSpPr>
        <p:spPr bwMode="auto">
          <a:xfrm>
            <a:off x="990600" y="693738"/>
            <a:ext cx="7239000" cy="21336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ustDataLst>
      <p:tags r:id="rId1"/>
    </p:custDataLst>
  </p:cSld>
  <p:clrMapOvr>
    <a:masterClrMapping/>
  </p:clrMapOvr>
  <p:transition advTm="4312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1"/>
          <p:cNvGrpSpPr>
            <a:grpSpLocks/>
          </p:cNvGrpSpPr>
          <p:nvPr/>
        </p:nvGrpSpPr>
        <p:grpSpPr bwMode="auto">
          <a:xfrm>
            <a:off x="4575175" y="1417638"/>
            <a:ext cx="2217738" cy="1970087"/>
            <a:chOff x="2882" y="1049"/>
            <a:chExt cx="1397" cy="1241"/>
          </a:xfrm>
        </p:grpSpPr>
        <p:pic>
          <p:nvPicPr>
            <p:cNvPr id="5127" name="Picture 8" descr="electronic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27272"/>
            <a:stretch>
              <a:fillRect/>
            </a:stretch>
          </p:blipFill>
          <p:spPr bwMode="auto">
            <a:xfrm>
              <a:off x="2882" y="1049"/>
              <a:ext cx="1394" cy="1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9" descr="Chip-IntelP40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1" t="20512" r="17308" b="12820"/>
            <a:stretch>
              <a:fillRect/>
            </a:stretch>
          </p:blipFill>
          <p:spPr bwMode="auto">
            <a:xfrm>
              <a:off x="3706" y="1049"/>
              <a:ext cx="573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Text Box 12"/>
          <p:cNvSpPr txBox="1">
            <a:spLocks noChangeArrowheads="1"/>
          </p:cNvSpPr>
          <p:nvPr/>
        </p:nvSpPr>
        <p:spPr bwMode="auto">
          <a:xfrm>
            <a:off x="0" y="3683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Issues in computing based on charge</a:t>
            </a:r>
            <a:endParaRPr kumimoji="0" lang="en-US" altLang="ko-KR" sz="2400" b="1">
              <a:solidFill>
                <a:srgbClr val="000066"/>
              </a:solidFill>
              <a:ea typeface="Gulim" pitchFamily="34" charset="-127"/>
              <a:cs typeface="Arial" charset="0"/>
            </a:endParaRPr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auto">
          <a:xfrm>
            <a:off x="419100" y="3638550"/>
            <a:ext cx="8535988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>
              <a:buClr>
                <a:schemeClr val="tx1"/>
              </a:buClr>
              <a:buFontTx/>
              <a:buAutoNum type="arabicParenR"/>
              <a:defRPr/>
            </a:pPr>
            <a:r>
              <a:rPr lang="en-US" sz="2200" dirty="0" smtClean="0"/>
              <a:t>Concerns about continuation of </a:t>
            </a:r>
            <a:r>
              <a:rPr lang="en-US" sz="2200" u="sng" dirty="0" smtClean="0">
                <a:solidFill>
                  <a:schemeClr val="accent2"/>
                </a:solidFill>
              </a:rPr>
              <a:t>scaling</a:t>
            </a:r>
            <a:r>
              <a:rPr lang="en-US" sz="2200" dirty="0" smtClean="0"/>
              <a:t> down</a:t>
            </a:r>
          </a:p>
          <a:p>
            <a:pPr algn="l" eaLnBrk="1" hangingPunct="1">
              <a:buClr>
                <a:schemeClr val="tx1"/>
              </a:buClr>
              <a:buFontTx/>
              <a:buAutoNum type="arabicParenR"/>
              <a:defRPr/>
            </a:pPr>
            <a:endParaRPr lang="en-US" sz="2200" dirty="0" smtClean="0"/>
          </a:p>
          <a:p>
            <a:pPr algn="l" eaLnBrk="1" hangingPunct="1">
              <a:buClr>
                <a:schemeClr val="tx1"/>
              </a:buClr>
              <a:buFontTx/>
              <a:buAutoNum type="arabicParenR"/>
              <a:defRPr/>
            </a:pPr>
            <a:r>
              <a:rPr lang="en-US" sz="2200" u="sng" dirty="0" smtClean="0">
                <a:solidFill>
                  <a:schemeClr val="accent2"/>
                </a:solidFill>
              </a:rPr>
              <a:t>Heat</a:t>
            </a:r>
            <a:r>
              <a:rPr lang="en-US" sz="2200" dirty="0" smtClean="0"/>
              <a:t> generated by electronic components limits performance</a:t>
            </a:r>
          </a:p>
          <a:p>
            <a:pPr algn="l" eaLnBrk="1" hangingPunct="1">
              <a:buClr>
                <a:schemeClr val="tx1"/>
              </a:buClr>
              <a:buFontTx/>
              <a:buAutoNum type="arabicParenR"/>
              <a:defRPr/>
            </a:pPr>
            <a:endParaRPr lang="en-US" sz="2200" dirty="0" smtClean="0"/>
          </a:p>
          <a:p>
            <a:pPr algn="l" eaLnBrk="1" hangingPunct="1">
              <a:buClr>
                <a:schemeClr val="tx1"/>
              </a:buClr>
              <a:buFontTx/>
              <a:buAutoNum type="arabicParenR"/>
              <a:defRPr/>
            </a:pPr>
            <a:r>
              <a:rPr lang="en-US" sz="2200" dirty="0" smtClean="0"/>
              <a:t>Computing is increasing fraction of world’s </a:t>
            </a:r>
            <a:r>
              <a:rPr lang="en-US" sz="2200" u="sng" dirty="0" smtClean="0">
                <a:solidFill>
                  <a:schemeClr val="accent2"/>
                </a:solidFill>
              </a:rPr>
              <a:t>energy</a:t>
            </a:r>
            <a:r>
              <a:rPr lang="en-US" sz="2200" dirty="0" smtClean="0"/>
              <a:t> consumption</a:t>
            </a:r>
          </a:p>
          <a:p>
            <a:pPr marL="0" indent="0" algn="l" eaLnBrk="1" hangingPunct="1">
              <a:buClr>
                <a:schemeClr val="tx1"/>
              </a:buClr>
              <a:defRPr/>
            </a:pPr>
            <a:endParaRPr lang="en-US" sz="2200" dirty="0" smtClean="0"/>
          </a:p>
        </p:txBody>
      </p:sp>
      <p:sp>
        <p:nvSpPr>
          <p:cNvPr id="5125" name="Text Box 27"/>
          <p:cNvSpPr txBox="1">
            <a:spLocks noChangeArrowheads="1"/>
          </p:cNvSpPr>
          <p:nvPr/>
        </p:nvSpPr>
        <p:spPr bwMode="auto">
          <a:xfrm>
            <a:off x="1636713" y="5746750"/>
            <a:ext cx="6156325" cy="466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itchFamily="18" charset="2"/>
              </a:rPr>
              <a:t>  </a:t>
            </a:r>
            <a:r>
              <a:rPr lang="en-US" altLang="en-US" sz="2400"/>
              <a:t>Need for alternative, low power solutions</a:t>
            </a:r>
          </a:p>
        </p:txBody>
      </p:sp>
      <p:pic>
        <p:nvPicPr>
          <p:cNvPr id="5126" name="Picture 28" descr="transis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2727325" y="1417638"/>
            <a:ext cx="16224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6075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0" y="3460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Electrical detection of Seebeck spin tunneling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4191000" y="5802313"/>
            <a:ext cx="1566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ym typeface="Symbol" pitchFamily="18" charset="2"/>
              </a:rPr>
              <a:t></a:t>
            </a:r>
            <a:r>
              <a:rPr lang="en-US" altLang="en-US" sz="3600"/>
              <a:t>V</a:t>
            </a:r>
            <a:r>
              <a:rPr lang="en-US" altLang="en-US" sz="3600" baseline="-25000"/>
              <a:t>Hanle</a:t>
            </a:r>
            <a:endParaRPr lang="en-US" altLang="en-US" sz="3600"/>
          </a:p>
        </p:txBody>
      </p:sp>
      <p:sp>
        <p:nvSpPr>
          <p:cNvPr id="41988" name="AutoShape 7"/>
          <p:cNvSpPr>
            <a:spLocks/>
          </p:cNvSpPr>
          <p:nvPr/>
        </p:nvSpPr>
        <p:spPr bwMode="auto">
          <a:xfrm rot="5400000" flipV="1">
            <a:off x="4876800" y="4919663"/>
            <a:ext cx="228600" cy="1600200"/>
          </a:xfrm>
          <a:prstGeom prst="righ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98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69988"/>
            <a:ext cx="3810000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10063"/>
            <a:ext cx="5562600" cy="115570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69988"/>
            <a:ext cx="396240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AutoShape 11"/>
          <p:cNvSpPr>
            <a:spLocks/>
          </p:cNvSpPr>
          <p:nvPr/>
        </p:nvSpPr>
        <p:spPr bwMode="auto">
          <a:xfrm rot="5400000" flipV="1">
            <a:off x="6573838" y="5154613"/>
            <a:ext cx="228600" cy="1143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3" name="Text Box 13"/>
          <p:cNvSpPr txBox="1">
            <a:spLocks noChangeArrowheads="1"/>
          </p:cNvSpPr>
          <p:nvPr/>
        </p:nvSpPr>
        <p:spPr bwMode="auto">
          <a:xfrm>
            <a:off x="4813300" y="3206750"/>
            <a:ext cx="2274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Thermally-induced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spin accumulation</a:t>
            </a:r>
          </a:p>
        </p:txBody>
      </p:sp>
      <p:sp>
        <p:nvSpPr>
          <p:cNvPr id="41994" name="Line 14"/>
          <p:cNvSpPr>
            <a:spLocks noChangeShapeType="1"/>
          </p:cNvSpPr>
          <p:nvPr/>
        </p:nvSpPr>
        <p:spPr bwMode="auto">
          <a:xfrm>
            <a:off x="5294313" y="3919538"/>
            <a:ext cx="12700" cy="577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41995" name="Group 15"/>
          <p:cNvGrpSpPr>
            <a:grpSpLocks/>
          </p:cNvGrpSpPr>
          <p:nvPr/>
        </p:nvGrpSpPr>
        <p:grpSpPr bwMode="auto">
          <a:xfrm>
            <a:off x="2895600" y="4538663"/>
            <a:ext cx="685800" cy="685800"/>
            <a:chOff x="-1056" y="3600"/>
            <a:chExt cx="432" cy="432"/>
          </a:xfrm>
        </p:grpSpPr>
        <p:sp>
          <p:nvSpPr>
            <p:cNvPr id="41998" name="Line 16"/>
            <p:cNvSpPr>
              <a:spLocks noChangeShapeType="1"/>
            </p:cNvSpPr>
            <p:nvPr/>
          </p:nvSpPr>
          <p:spPr bwMode="auto">
            <a:xfrm>
              <a:off x="-1056" y="3600"/>
              <a:ext cx="43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999" name="Line 17"/>
            <p:cNvSpPr>
              <a:spLocks noChangeShapeType="1"/>
            </p:cNvSpPr>
            <p:nvPr/>
          </p:nvSpPr>
          <p:spPr bwMode="auto">
            <a:xfrm flipH="1">
              <a:off x="-1056" y="3600"/>
              <a:ext cx="43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1996" name="Rectangle 15"/>
          <p:cNvSpPr>
            <a:spLocks noChangeArrowheads="1"/>
          </p:cNvSpPr>
          <p:nvPr/>
        </p:nvSpPr>
        <p:spPr bwMode="auto">
          <a:xfrm>
            <a:off x="0" y="6529388"/>
            <a:ext cx="9144000" cy="247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6477000" y="5910263"/>
            <a:ext cx="198278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Charge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thermopower</a:t>
            </a:r>
          </a:p>
        </p:txBody>
      </p:sp>
    </p:spTree>
    <p:custDataLst>
      <p:tags r:id="rId1"/>
    </p:custDataLst>
  </p:cSld>
  <p:clrMapOvr>
    <a:masterClrMapping/>
  </p:clrMapOvr>
  <p:transition advTm="46377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0" y="35401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Seebeck spin tunneling coefficient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43011" name="Text Box 10"/>
          <p:cNvSpPr txBox="1">
            <a:spLocks noChangeArrowheads="1"/>
          </p:cNvSpPr>
          <p:nvPr/>
        </p:nvSpPr>
        <p:spPr bwMode="auto">
          <a:xfrm>
            <a:off x="6096000" y="5365750"/>
            <a:ext cx="28495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CC"/>
                </a:solidFill>
              </a:rPr>
              <a:t>Spin-dependent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CC"/>
                </a:solidFill>
              </a:rPr>
              <a:t>Seebeck coefficient</a:t>
            </a:r>
          </a:p>
        </p:txBody>
      </p:sp>
      <p:pic>
        <p:nvPicPr>
          <p:cNvPr id="4301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5450"/>
            <a:ext cx="82296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3"/>
          <a:stretch>
            <a:fillRect/>
          </a:stretch>
        </p:blipFill>
        <p:spPr bwMode="auto">
          <a:xfrm>
            <a:off x="609600" y="3762375"/>
            <a:ext cx="7848600" cy="110013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AutoShape 20"/>
          <p:cNvSpPr>
            <a:spLocks/>
          </p:cNvSpPr>
          <p:nvPr/>
        </p:nvSpPr>
        <p:spPr bwMode="auto">
          <a:xfrm rot="5400000" flipV="1">
            <a:off x="7200900" y="1709738"/>
            <a:ext cx="228600" cy="2133600"/>
          </a:xfrm>
          <a:prstGeom prst="rightBrace">
            <a:avLst>
              <a:gd name="adj1" fmla="val 77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5" name="AutoShape 21"/>
          <p:cNvSpPr>
            <a:spLocks/>
          </p:cNvSpPr>
          <p:nvPr/>
        </p:nvSpPr>
        <p:spPr bwMode="auto">
          <a:xfrm rot="5400000" flipV="1">
            <a:off x="4991100" y="2090738"/>
            <a:ext cx="228600" cy="1371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6" name="Text Box 22"/>
          <p:cNvSpPr txBox="1">
            <a:spLocks noChangeArrowheads="1"/>
          </p:cNvSpPr>
          <p:nvPr/>
        </p:nvSpPr>
        <p:spPr bwMode="auto">
          <a:xfrm>
            <a:off x="4495800" y="2890838"/>
            <a:ext cx="3500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electrical             thermal</a:t>
            </a:r>
          </a:p>
        </p:txBody>
      </p:sp>
      <p:sp>
        <p:nvSpPr>
          <p:cNvPr id="43017" name="Text Box 23"/>
          <p:cNvSpPr txBox="1">
            <a:spLocks noChangeArrowheads="1"/>
          </p:cNvSpPr>
          <p:nvPr/>
        </p:nvSpPr>
        <p:spPr bwMode="auto">
          <a:xfrm>
            <a:off x="3133725" y="1109663"/>
            <a:ext cx="1533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spin resistance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of semiconductor</a:t>
            </a:r>
          </a:p>
        </p:txBody>
      </p:sp>
      <p:sp>
        <p:nvSpPr>
          <p:cNvPr id="43018" name="Line 24"/>
          <p:cNvSpPr>
            <a:spLocks noChangeShapeType="1"/>
          </p:cNvSpPr>
          <p:nvPr/>
        </p:nvSpPr>
        <p:spPr bwMode="auto">
          <a:xfrm flipH="1">
            <a:off x="2919413" y="1585913"/>
            <a:ext cx="271462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301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r="3377" b="9117"/>
          <a:stretch>
            <a:fillRect/>
          </a:stretch>
        </p:blipFill>
        <p:spPr bwMode="auto">
          <a:xfrm>
            <a:off x="3810000" y="5314950"/>
            <a:ext cx="21351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0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8696" b="6667"/>
          <a:stretch>
            <a:fillRect/>
          </a:stretch>
        </p:blipFill>
        <p:spPr bwMode="auto">
          <a:xfrm>
            <a:off x="3810000" y="5870575"/>
            <a:ext cx="2149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1" name="Line 27"/>
          <p:cNvSpPr>
            <a:spLocks noChangeShapeType="1"/>
          </p:cNvSpPr>
          <p:nvPr/>
        </p:nvSpPr>
        <p:spPr bwMode="auto">
          <a:xfrm>
            <a:off x="7286625" y="458152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2" name="Text Box 30"/>
          <p:cNvSpPr txBox="1">
            <a:spLocks noChangeArrowheads="1"/>
          </p:cNvSpPr>
          <p:nvPr/>
        </p:nvSpPr>
        <p:spPr bwMode="auto">
          <a:xfrm>
            <a:off x="228600" y="58737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Jansen, Deac et 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PRB 85, 094401 (2012)</a:t>
            </a:r>
          </a:p>
        </p:txBody>
      </p:sp>
    </p:spTree>
    <p:custDataLst>
      <p:tags r:id="rId1"/>
    </p:custDataLst>
  </p:cSld>
  <p:clrMapOvr>
    <a:masterClrMapping/>
  </p:clrMapOvr>
  <p:transition advTm="53207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52"/>
          <p:cNvSpPr>
            <a:spLocks noChangeArrowheads="1"/>
          </p:cNvSpPr>
          <p:nvPr/>
        </p:nvSpPr>
        <p:spPr bwMode="auto">
          <a:xfrm>
            <a:off x="2362200" y="3433763"/>
            <a:ext cx="381000" cy="609600"/>
          </a:xfrm>
          <a:prstGeom prst="rtTriangl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5" name="AutoShape 51"/>
          <p:cNvSpPr>
            <a:spLocks noChangeArrowheads="1"/>
          </p:cNvSpPr>
          <p:nvPr/>
        </p:nvSpPr>
        <p:spPr bwMode="auto">
          <a:xfrm>
            <a:off x="2133600" y="2519363"/>
            <a:ext cx="381000" cy="1600200"/>
          </a:xfrm>
          <a:prstGeom prst="rtTriangl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6" name="Rectangle 50"/>
          <p:cNvSpPr>
            <a:spLocks noChangeArrowheads="1"/>
          </p:cNvSpPr>
          <p:nvPr/>
        </p:nvSpPr>
        <p:spPr bwMode="auto">
          <a:xfrm>
            <a:off x="2133600" y="3814763"/>
            <a:ext cx="457200" cy="17526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7" name="Rectangle 49"/>
          <p:cNvSpPr>
            <a:spLocks noChangeArrowheads="1"/>
          </p:cNvSpPr>
          <p:nvPr/>
        </p:nvSpPr>
        <p:spPr bwMode="auto">
          <a:xfrm>
            <a:off x="5943600" y="3814763"/>
            <a:ext cx="990600" cy="17526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0" y="239713"/>
            <a:ext cx="9144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Charge Seebeck effect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cs typeface="Arial" charset="0"/>
              </a:rPr>
              <a:t> governed by energy derivative of charge conductivity</a:t>
            </a:r>
            <a:endParaRPr lang="en-US" altLang="en-US" sz="2400">
              <a:latin typeface="Comic Sans MS" pitchFamily="66" charset="0"/>
              <a:cs typeface="Arial" charset="0"/>
            </a:endParaRPr>
          </a:p>
        </p:txBody>
      </p:sp>
      <p:sp>
        <p:nvSpPr>
          <p:cNvPr id="44039" name="Rectangle 9"/>
          <p:cNvSpPr>
            <a:spLocks noChangeArrowheads="1"/>
          </p:cNvSpPr>
          <p:nvPr/>
        </p:nvSpPr>
        <p:spPr bwMode="auto">
          <a:xfrm>
            <a:off x="2133600" y="5872163"/>
            <a:ext cx="4800600" cy="685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2133600" y="5849938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 T</a:t>
            </a:r>
            <a:r>
              <a:rPr lang="en-US" altLang="en-US" sz="3600" baseline="-25000">
                <a:solidFill>
                  <a:schemeClr val="bg1"/>
                </a:solidFill>
              </a:rPr>
              <a:t>1 </a:t>
            </a:r>
            <a:r>
              <a:rPr lang="en-US" altLang="en-US" sz="3600">
                <a:solidFill>
                  <a:schemeClr val="bg1"/>
                </a:solidFill>
              </a:rPr>
              <a:t>                          T</a:t>
            </a:r>
            <a:r>
              <a:rPr lang="en-US" altLang="en-US" sz="3600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041" name="Line 28"/>
          <p:cNvSpPr>
            <a:spLocks noChangeShapeType="1"/>
          </p:cNvSpPr>
          <p:nvPr/>
        </p:nvSpPr>
        <p:spPr bwMode="auto">
          <a:xfrm>
            <a:off x="5956300" y="2062163"/>
            <a:ext cx="0" cy="17526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42" name="Line 29"/>
          <p:cNvSpPr>
            <a:spLocks noChangeShapeType="1"/>
          </p:cNvSpPr>
          <p:nvPr/>
        </p:nvSpPr>
        <p:spPr bwMode="auto">
          <a:xfrm rot="-5400000">
            <a:off x="6438900" y="3319463"/>
            <a:ext cx="0" cy="9906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43" name="Line 30"/>
          <p:cNvSpPr>
            <a:spLocks noChangeShapeType="1"/>
          </p:cNvSpPr>
          <p:nvPr/>
        </p:nvSpPr>
        <p:spPr bwMode="auto">
          <a:xfrm flipH="1">
            <a:off x="6934200" y="3790950"/>
            <a:ext cx="12700" cy="1776413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44" name="Text Box 31"/>
          <p:cNvSpPr txBox="1">
            <a:spLocks noChangeArrowheads="1"/>
          </p:cNvSpPr>
          <p:nvPr/>
        </p:nvSpPr>
        <p:spPr bwMode="auto">
          <a:xfrm>
            <a:off x="3786188" y="2930525"/>
            <a:ext cx="16240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ym typeface="Symbol" pitchFamily="18" charset="2"/>
              </a:rPr>
              <a:t>(E &gt; E</a:t>
            </a:r>
            <a:r>
              <a:rPr lang="en-US" altLang="en-US" baseline="-25000">
                <a:sym typeface="Symbol" pitchFamily="18" charset="2"/>
              </a:rPr>
              <a:t>F</a:t>
            </a:r>
            <a:r>
              <a:rPr lang="en-US" altLang="en-US">
                <a:sym typeface="Symbol" pitchFamily="18" charset="2"/>
              </a:rPr>
              <a:t>)</a:t>
            </a:r>
          </a:p>
        </p:txBody>
      </p:sp>
      <p:sp>
        <p:nvSpPr>
          <p:cNvPr id="44045" name="Text Box 32"/>
          <p:cNvSpPr txBox="1">
            <a:spLocks noChangeArrowheads="1"/>
          </p:cNvSpPr>
          <p:nvPr/>
        </p:nvSpPr>
        <p:spPr bwMode="auto">
          <a:xfrm>
            <a:off x="3481388" y="2835275"/>
            <a:ext cx="460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ym typeface="Symbol" pitchFamily="18" charset="2"/>
              </a:rPr>
              <a:t></a:t>
            </a:r>
          </a:p>
        </p:txBody>
      </p:sp>
      <p:sp>
        <p:nvSpPr>
          <p:cNvPr id="44046" name="Text Box 33"/>
          <p:cNvSpPr txBox="1">
            <a:spLocks noChangeArrowheads="1"/>
          </p:cNvSpPr>
          <p:nvPr/>
        </p:nvSpPr>
        <p:spPr bwMode="auto">
          <a:xfrm>
            <a:off x="3810000" y="4138613"/>
            <a:ext cx="16240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ym typeface="Symbol" pitchFamily="18" charset="2"/>
              </a:rPr>
              <a:t>(E &lt; E</a:t>
            </a:r>
            <a:r>
              <a:rPr lang="en-US" altLang="en-US" baseline="-25000">
                <a:sym typeface="Symbol" pitchFamily="18" charset="2"/>
              </a:rPr>
              <a:t>F</a:t>
            </a:r>
            <a:r>
              <a:rPr lang="en-US" altLang="en-US">
                <a:sym typeface="Symbol" pitchFamily="18" charset="2"/>
              </a:rPr>
              <a:t>)</a:t>
            </a:r>
          </a:p>
        </p:txBody>
      </p:sp>
      <p:sp>
        <p:nvSpPr>
          <p:cNvPr id="44047" name="Text Box 34"/>
          <p:cNvSpPr txBox="1">
            <a:spLocks noChangeArrowheads="1"/>
          </p:cNvSpPr>
          <p:nvPr/>
        </p:nvSpPr>
        <p:spPr bwMode="auto">
          <a:xfrm>
            <a:off x="3505200" y="4043363"/>
            <a:ext cx="460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ym typeface="Symbol" pitchFamily="18" charset="2"/>
              </a:rPr>
              <a:t></a:t>
            </a:r>
          </a:p>
        </p:txBody>
      </p:sp>
      <p:sp>
        <p:nvSpPr>
          <p:cNvPr id="44048" name="Text Box 39"/>
          <p:cNvSpPr txBox="1">
            <a:spLocks noChangeArrowheads="1"/>
          </p:cNvSpPr>
          <p:nvPr/>
        </p:nvSpPr>
        <p:spPr bwMode="auto">
          <a:xfrm>
            <a:off x="7204075" y="3559175"/>
            <a:ext cx="568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itchFamily="18" charset="2"/>
              </a:rPr>
              <a:t>E</a:t>
            </a:r>
            <a:r>
              <a:rPr lang="en-US" altLang="en-US" sz="2800" baseline="-25000">
                <a:sym typeface="Symbol" pitchFamily="18" charset="2"/>
              </a:rPr>
              <a:t>F</a:t>
            </a:r>
            <a:endParaRPr lang="en-US" altLang="en-US" sz="2800">
              <a:sym typeface="Symbol" pitchFamily="18" charset="2"/>
            </a:endParaRPr>
          </a:p>
        </p:txBody>
      </p:sp>
      <p:sp>
        <p:nvSpPr>
          <p:cNvPr id="44049" name="Line 40"/>
          <p:cNvSpPr>
            <a:spLocks noChangeShapeType="1"/>
          </p:cNvSpPr>
          <p:nvPr/>
        </p:nvSpPr>
        <p:spPr bwMode="auto">
          <a:xfrm flipH="1" flipV="1">
            <a:off x="2122488" y="1681163"/>
            <a:ext cx="11112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50" name="Text Box 41"/>
          <p:cNvSpPr txBox="1">
            <a:spLocks noChangeArrowheads="1"/>
          </p:cNvSpPr>
          <p:nvPr/>
        </p:nvSpPr>
        <p:spPr bwMode="auto">
          <a:xfrm>
            <a:off x="1600200" y="1577975"/>
            <a:ext cx="42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E</a:t>
            </a:r>
          </a:p>
        </p:txBody>
      </p:sp>
      <p:sp>
        <p:nvSpPr>
          <p:cNvPr id="44051" name="Arc 42"/>
          <p:cNvSpPr>
            <a:spLocks/>
          </p:cNvSpPr>
          <p:nvPr/>
        </p:nvSpPr>
        <p:spPr bwMode="auto">
          <a:xfrm rot="10800000">
            <a:off x="2119313" y="2058988"/>
            <a:ext cx="990600" cy="1752600"/>
          </a:xfrm>
          <a:custGeom>
            <a:avLst/>
            <a:gdLst>
              <a:gd name="T0" fmla="*/ 2147483647 w 21600"/>
              <a:gd name="T1" fmla="*/ 0 h 18782"/>
              <a:gd name="T2" fmla="*/ 2147483647 w 21600"/>
              <a:gd name="T3" fmla="*/ 2147483647 h 18782"/>
              <a:gd name="T4" fmla="*/ 0 w 21600"/>
              <a:gd name="T5" fmla="*/ 2147483647 h 187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8782" fill="none" extrusionOk="0">
                <a:moveTo>
                  <a:pt x="10667" y="0"/>
                </a:moveTo>
                <a:cubicBezTo>
                  <a:pt x="17425" y="3838"/>
                  <a:pt x="21600" y="11010"/>
                  <a:pt x="21600" y="18782"/>
                </a:cubicBezTo>
              </a:path>
              <a:path w="21600" h="18782" stroke="0" extrusionOk="0">
                <a:moveTo>
                  <a:pt x="10667" y="0"/>
                </a:moveTo>
                <a:cubicBezTo>
                  <a:pt x="17425" y="3838"/>
                  <a:pt x="21600" y="11010"/>
                  <a:pt x="21600" y="18782"/>
                </a:cubicBezTo>
                <a:lnTo>
                  <a:pt x="0" y="18782"/>
                </a:lnTo>
                <a:lnTo>
                  <a:pt x="10667" y="0"/>
                </a:lnTo>
                <a:close/>
              </a:path>
            </a:pathLst>
          </a:cu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52" name="Arc 43"/>
          <p:cNvSpPr>
            <a:spLocks/>
          </p:cNvSpPr>
          <p:nvPr/>
        </p:nvSpPr>
        <p:spPr bwMode="auto">
          <a:xfrm rot="10800000" flipH="1" flipV="1">
            <a:off x="2133600" y="3814763"/>
            <a:ext cx="990600" cy="1752600"/>
          </a:xfrm>
          <a:custGeom>
            <a:avLst/>
            <a:gdLst>
              <a:gd name="T0" fmla="*/ 2147483647 w 21600"/>
              <a:gd name="T1" fmla="*/ 0 h 18782"/>
              <a:gd name="T2" fmla="*/ 2147483647 w 21600"/>
              <a:gd name="T3" fmla="*/ 2147483647 h 18782"/>
              <a:gd name="T4" fmla="*/ 0 w 21600"/>
              <a:gd name="T5" fmla="*/ 2147483647 h 187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8782" fill="none" extrusionOk="0">
                <a:moveTo>
                  <a:pt x="10667" y="0"/>
                </a:moveTo>
                <a:cubicBezTo>
                  <a:pt x="17425" y="3838"/>
                  <a:pt x="21600" y="11010"/>
                  <a:pt x="21600" y="18782"/>
                </a:cubicBezTo>
              </a:path>
              <a:path w="21600" h="18782" stroke="0" extrusionOk="0">
                <a:moveTo>
                  <a:pt x="10667" y="0"/>
                </a:moveTo>
                <a:cubicBezTo>
                  <a:pt x="17425" y="3838"/>
                  <a:pt x="21600" y="11010"/>
                  <a:pt x="21600" y="18782"/>
                </a:cubicBezTo>
                <a:lnTo>
                  <a:pt x="0" y="18782"/>
                </a:lnTo>
                <a:lnTo>
                  <a:pt x="10667" y="0"/>
                </a:lnTo>
                <a:close/>
              </a:path>
            </a:pathLst>
          </a:custGeom>
          <a:solidFill>
            <a:srgbClr val="FFFF99"/>
          </a:solidFill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53" name="Line 44"/>
          <p:cNvSpPr>
            <a:spLocks noChangeShapeType="1"/>
          </p:cNvSpPr>
          <p:nvPr/>
        </p:nvSpPr>
        <p:spPr bwMode="auto">
          <a:xfrm flipH="1" flipV="1">
            <a:off x="5943600" y="1681163"/>
            <a:ext cx="11113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54" name="AutoShape 47"/>
          <p:cNvSpPr>
            <a:spLocks noChangeArrowheads="1"/>
          </p:cNvSpPr>
          <p:nvPr/>
        </p:nvSpPr>
        <p:spPr bwMode="auto">
          <a:xfrm>
            <a:off x="2286000" y="3433763"/>
            <a:ext cx="4114800" cy="228600"/>
          </a:xfrm>
          <a:prstGeom prst="rightArrow">
            <a:avLst>
              <a:gd name="adj1" fmla="val 29167"/>
              <a:gd name="adj2" fmla="val 138417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55" name="AutoShape 48"/>
          <p:cNvSpPr>
            <a:spLocks noChangeArrowheads="1"/>
          </p:cNvSpPr>
          <p:nvPr/>
        </p:nvSpPr>
        <p:spPr bwMode="auto">
          <a:xfrm flipH="1">
            <a:off x="2971800" y="3967163"/>
            <a:ext cx="3429000" cy="228600"/>
          </a:xfrm>
          <a:prstGeom prst="rightArrow">
            <a:avLst>
              <a:gd name="adj1" fmla="val 29167"/>
              <a:gd name="adj2" fmla="val 115347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56" name="Line 57"/>
          <p:cNvSpPr>
            <a:spLocks noChangeShapeType="1"/>
          </p:cNvSpPr>
          <p:nvPr/>
        </p:nvSpPr>
        <p:spPr bwMode="auto">
          <a:xfrm>
            <a:off x="5715000" y="3814763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57" name="Line 58"/>
          <p:cNvSpPr>
            <a:spLocks noChangeShapeType="1"/>
          </p:cNvSpPr>
          <p:nvPr/>
        </p:nvSpPr>
        <p:spPr bwMode="auto">
          <a:xfrm>
            <a:off x="1905000" y="3814763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70223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0" y="277813"/>
            <a:ext cx="91440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Seebeck spin tunneling (SST)</a:t>
            </a:r>
            <a:endParaRPr lang="en-US" altLang="en-US" sz="2400">
              <a:latin typeface="Comic Sans MS" pitchFamily="66" charset="0"/>
              <a:cs typeface="Arial" charset="0"/>
            </a:endParaRPr>
          </a:p>
        </p:txBody>
      </p:sp>
      <p:pic>
        <p:nvPicPr>
          <p:cNvPr id="45059" name="Picture 4" descr="figure2A-DOS-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85863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0" y="6529388"/>
            <a:ext cx="9144000" cy="247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362200" y="6396038"/>
            <a:ext cx="46482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J.C. Le Breton et al., Nature 475, 82 (2011)</a:t>
            </a:r>
            <a:endParaRPr lang="en-US" altLang="en-US" sz="1800" baseline="30000"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8919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0" y="230188"/>
            <a:ext cx="9144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Seebeck spin tunneling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cs typeface="Arial" charset="0"/>
              </a:rPr>
              <a:t> Governed by energy derivative of tunnel spin polarization</a:t>
            </a:r>
            <a:endParaRPr lang="en-US" altLang="en-US" sz="2400">
              <a:latin typeface="Comic Sans MS" pitchFamily="66" charset="0"/>
              <a:cs typeface="Arial" charset="0"/>
            </a:endParaRPr>
          </a:p>
        </p:txBody>
      </p:sp>
      <p:pic>
        <p:nvPicPr>
          <p:cNvPr id="46083" name="Picture 6" descr="figure2B-TSSE-ca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69005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8"/>
          <p:cNvSpPr txBox="1">
            <a:spLocks noChangeArrowheads="1"/>
          </p:cNvSpPr>
          <p:nvPr/>
        </p:nvSpPr>
        <p:spPr bwMode="auto">
          <a:xfrm>
            <a:off x="457200" y="2959100"/>
            <a:ext cx="82296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Sign of the thermal spin current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</p:spTree>
    <p:custDataLst>
      <p:tags r:id="rId1"/>
    </p:custDataLst>
  </p:cSld>
  <p:clrMapOvr>
    <a:masterClrMapping/>
  </p:clrMapOvr>
  <p:transition advTm="360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0" y="258763"/>
            <a:ext cx="9144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Control of the sign of the spin polarization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cs typeface="Arial" charset="0"/>
              </a:rPr>
              <a:t> by direction of heat flow</a:t>
            </a:r>
            <a:endParaRPr lang="en-US" altLang="en-US" sz="2400">
              <a:latin typeface="Comic Sans MS" pitchFamily="66" charset="0"/>
              <a:cs typeface="Arial" charset="0"/>
            </a:endParaRPr>
          </a:p>
        </p:txBody>
      </p:sp>
      <p:pic>
        <p:nvPicPr>
          <p:cNvPr id="48131" name="Picture 6" descr="figure1-dev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2" b="16087"/>
          <a:stretch>
            <a:fillRect/>
          </a:stretch>
        </p:blipFill>
        <p:spPr bwMode="auto">
          <a:xfrm>
            <a:off x="641350" y="2038350"/>
            <a:ext cx="3775075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692150" y="5975350"/>
            <a:ext cx="7761288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Reversing the heat flow   </a:t>
            </a:r>
            <a:r>
              <a:rPr lang="en-US" altLang="en-US" sz="2400">
                <a:sym typeface="Symbol" pitchFamily="18" charset="2"/>
              </a:rPr>
              <a:t>   </a:t>
            </a:r>
            <a:r>
              <a:rPr lang="en-US" altLang="en-US" sz="2400"/>
              <a:t>Opposite spin polarization</a:t>
            </a:r>
            <a:r>
              <a:rPr lang="en-US" altLang="en-US" sz="1800"/>
              <a:t> </a:t>
            </a:r>
          </a:p>
        </p:txBody>
      </p: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5045075" y="4957763"/>
            <a:ext cx="321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“negative spin polarization”</a:t>
            </a:r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519113" y="4968875"/>
            <a:ext cx="312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“positive spin polarization”</a:t>
            </a:r>
          </a:p>
        </p:txBody>
      </p:sp>
      <p:pic>
        <p:nvPicPr>
          <p:cNvPr id="48135" name="Picture 10" descr="figure1-dev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4" b="16087"/>
          <a:stretch>
            <a:fillRect/>
          </a:stretch>
        </p:blipFill>
        <p:spPr bwMode="auto">
          <a:xfrm>
            <a:off x="5145088" y="2022475"/>
            <a:ext cx="394017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AutoShape 11"/>
          <p:cNvSpPr>
            <a:spLocks noChangeArrowheads="1"/>
          </p:cNvSpPr>
          <p:nvPr/>
        </p:nvSpPr>
        <p:spPr bwMode="auto">
          <a:xfrm rot="-5400000">
            <a:off x="-211137" y="3444875"/>
            <a:ext cx="1479550" cy="3968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AutoShape 12"/>
          <p:cNvSpPr>
            <a:spLocks noChangeArrowheads="1"/>
          </p:cNvSpPr>
          <p:nvPr/>
        </p:nvSpPr>
        <p:spPr bwMode="auto">
          <a:xfrm rot="5400000" flipV="1">
            <a:off x="4203701" y="3467100"/>
            <a:ext cx="1479550" cy="3968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Text Box 13"/>
          <p:cNvSpPr txBox="1">
            <a:spLocks noChangeArrowheads="1"/>
          </p:cNvSpPr>
          <p:nvPr/>
        </p:nvSpPr>
        <p:spPr bwMode="auto">
          <a:xfrm>
            <a:off x="4583113" y="2392363"/>
            <a:ext cx="731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J</a:t>
            </a:r>
            <a:r>
              <a:rPr lang="en-US" altLang="en-US" sz="2400" baseline="-25000"/>
              <a:t>heat</a:t>
            </a:r>
          </a:p>
        </p:txBody>
      </p:sp>
      <p:sp>
        <p:nvSpPr>
          <p:cNvPr id="48139" name="Text Box 14"/>
          <p:cNvSpPr txBox="1">
            <a:spLocks noChangeArrowheads="1"/>
          </p:cNvSpPr>
          <p:nvPr/>
        </p:nvSpPr>
        <p:spPr bwMode="auto">
          <a:xfrm>
            <a:off x="190500" y="2427288"/>
            <a:ext cx="73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J</a:t>
            </a:r>
            <a:r>
              <a:rPr lang="en-US" altLang="en-US" sz="2400" baseline="-25000"/>
              <a:t>heat</a:t>
            </a:r>
          </a:p>
        </p:txBody>
      </p:sp>
    </p:spTree>
    <p:custDataLst>
      <p:tags r:id="rId1"/>
    </p:custDataLst>
  </p:cSld>
  <p:clrMapOvr>
    <a:masterClrMapping/>
  </p:clrMapOvr>
  <p:transition advTm="1261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8" descr="figure5A-crosssection-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257300"/>
            <a:ext cx="42672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9"/>
          <p:cNvSpPr txBox="1">
            <a:spLocks noChangeArrowheads="1"/>
          </p:cNvSpPr>
          <p:nvPr/>
        </p:nvSpPr>
        <p:spPr bwMode="auto">
          <a:xfrm>
            <a:off x="176213" y="1119188"/>
            <a:ext cx="1895475" cy="528637"/>
          </a:xfrm>
          <a:prstGeom prst="rect">
            <a:avLst/>
          </a:prstGeom>
          <a:solidFill>
            <a:srgbClr val="FFFFCC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</a:rPr>
              <a:t> Si heated </a:t>
            </a:r>
          </a:p>
        </p:txBody>
      </p:sp>
      <p:grpSp>
        <p:nvGrpSpPr>
          <p:cNvPr id="49156" name="Group 10"/>
          <p:cNvGrpSpPr>
            <a:grpSpLocks/>
          </p:cNvGrpSpPr>
          <p:nvPr/>
        </p:nvGrpSpPr>
        <p:grpSpPr bwMode="auto">
          <a:xfrm>
            <a:off x="5686425" y="1257300"/>
            <a:ext cx="2924175" cy="2667000"/>
            <a:chOff x="3582" y="816"/>
            <a:chExt cx="1842" cy="1680"/>
          </a:xfrm>
        </p:grpSpPr>
        <p:pic>
          <p:nvPicPr>
            <p:cNvPr id="49164" name="Picture 11" descr="figure5BCD-thermal-ptype-invertedhan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5" b="2496"/>
            <a:stretch>
              <a:fillRect/>
            </a:stretch>
          </p:blipFill>
          <p:spPr bwMode="auto">
            <a:xfrm>
              <a:off x="3582" y="816"/>
              <a:ext cx="174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5" name="Rectangle 12"/>
            <p:cNvSpPr>
              <a:spLocks noChangeArrowheads="1"/>
            </p:cNvSpPr>
            <p:nvPr/>
          </p:nvSpPr>
          <p:spPr bwMode="auto">
            <a:xfrm>
              <a:off x="5328" y="816"/>
              <a:ext cx="96" cy="1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57" name="Text Box 18"/>
          <p:cNvSpPr txBox="1">
            <a:spLocks noChangeArrowheads="1"/>
          </p:cNvSpPr>
          <p:nvPr/>
        </p:nvSpPr>
        <p:spPr bwMode="auto">
          <a:xfrm>
            <a:off x="0" y="249238"/>
            <a:ext cx="91440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Sign reversal of thermal spin accumulation</a:t>
            </a:r>
            <a:endParaRPr lang="en-US" altLang="en-US" sz="2400">
              <a:latin typeface="Comic Sans MS" pitchFamily="66" charset="0"/>
              <a:cs typeface="Arial" charset="0"/>
            </a:endParaRPr>
          </a:p>
        </p:txBody>
      </p:sp>
      <p:sp>
        <p:nvSpPr>
          <p:cNvPr id="49158" name="Rectangle 13"/>
          <p:cNvSpPr>
            <a:spLocks noChangeArrowheads="1"/>
          </p:cNvSpPr>
          <p:nvPr/>
        </p:nvSpPr>
        <p:spPr bwMode="auto">
          <a:xfrm>
            <a:off x="0" y="6529388"/>
            <a:ext cx="9144000" cy="247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9159" name="Group 13"/>
          <p:cNvGrpSpPr>
            <a:grpSpLocks/>
          </p:cNvGrpSpPr>
          <p:nvPr/>
        </p:nvGrpSpPr>
        <p:grpSpPr bwMode="auto">
          <a:xfrm>
            <a:off x="5715000" y="4019550"/>
            <a:ext cx="2895600" cy="2647950"/>
            <a:chOff x="3600" y="2556"/>
            <a:chExt cx="1824" cy="1668"/>
          </a:xfrm>
        </p:grpSpPr>
        <p:sp>
          <p:nvSpPr>
            <p:cNvPr id="49162" name="Rectangle 14"/>
            <p:cNvSpPr>
              <a:spLocks noChangeArrowheads="1"/>
            </p:cNvSpPr>
            <p:nvPr/>
          </p:nvSpPr>
          <p:spPr bwMode="auto">
            <a:xfrm>
              <a:off x="5280" y="2556"/>
              <a:ext cx="144" cy="1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49163" name="Picture 15" descr="figure5FGH-thermal-FM-invertedhan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" r="65253" b="2853"/>
            <a:stretch>
              <a:fillRect/>
            </a:stretch>
          </p:blipFill>
          <p:spPr bwMode="auto">
            <a:xfrm>
              <a:off x="3600" y="2556"/>
              <a:ext cx="1720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60" name="Picture 16" descr="figure5E-crosssection-F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076700"/>
            <a:ext cx="41910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 Box 17"/>
          <p:cNvSpPr txBox="1">
            <a:spLocks noChangeArrowheads="1"/>
          </p:cNvSpPr>
          <p:nvPr/>
        </p:nvSpPr>
        <p:spPr bwMode="auto">
          <a:xfrm>
            <a:off x="200025" y="4000500"/>
            <a:ext cx="1897063" cy="528638"/>
          </a:xfrm>
          <a:prstGeom prst="rect">
            <a:avLst/>
          </a:prstGeom>
          <a:solidFill>
            <a:srgbClr val="FFFFCC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</a:rPr>
              <a:t>FM heated</a:t>
            </a:r>
          </a:p>
        </p:txBody>
      </p:sp>
    </p:spTree>
    <p:custDataLst>
      <p:tags r:id="rId1"/>
    </p:custDataLst>
  </p:cSld>
  <p:clrMapOvr>
    <a:masterClrMapping/>
  </p:clrMapOvr>
  <p:transition advTm="4311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8"/>
          <p:cNvSpPr txBox="1">
            <a:spLocks noChangeArrowheads="1"/>
          </p:cNvSpPr>
          <p:nvPr/>
        </p:nvSpPr>
        <p:spPr bwMode="auto">
          <a:xfrm>
            <a:off x="457200" y="2959100"/>
            <a:ext cx="82296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Thermal + electrical spin currents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111500" y="5635625"/>
            <a:ext cx="293687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K.R. Jeon et 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Nature Materials 13,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360 (2014)</a:t>
            </a:r>
            <a:endParaRPr lang="en-US" altLang="en-US" sz="1800" baseline="30000">
              <a:cs typeface="Arial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118" y="6072187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/>
          </p:cNvSpPr>
          <p:nvPr/>
        </p:nvSpPr>
        <p:spPr bwMode="auto">
          <a:xfrm>
            <a:off x="0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0" y="338138"/>
            <a:ext cx="9144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Simultaneous thermal &amp; electrical driving force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050925"/>
            <a:ext cx="6799262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449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0" y="514985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Combining the best of both worlds</a:t>
            </a:r>
            <a:endParaRPr lang="en-US" altLang="en-US" sz="2000"/>
          </a:p>
        </p:txBody>
      </p:sp>
      <p:grpSp>
        <p:nvGrpSpPr>
          <p:cNvPr id="6147" name="Group 7"/>
          <p:cNvGrpSpPr>
            <a:grpSpLocks noChangeAspect="1"/>
          </p:cNvGrpSpPr>
          <p:nvPr/>
        </p:nvGrpSpPr>
        <p:grpSpPr bwMode="auto">
          <a:xfrm>
            <a:off x="3611563" y="2560638"/>
            <a:ext cx="2095500" cy="2133600"/>
            <a:chOff x="1901" y="711"/>
            <a:chExt cx="2832" cy="2832"/>
          </a:xfrm>
        </p:grpSpPr>
        <p:pic>
          <p:nvPicPr>
            <p:cNvPr id="6153" name="Picture 8" descr="magnetI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" y="711"/>
              <a:ext cx="2832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AutoShape 9"/>
            <p:cNvSpPr>
              <a:spLocks noChangeAspect="1" noChangeArrowheads="1"/>
            </p:cNvSpPr>
            <p:nvPr/>
          </p:nvSpPr>
          <p:spPr bwMode="auto">
            <a:xfrm rot="-1180093">
              <a:off x="3061" y="2821"/>
              <a:ext cx="960" cy="288"/>
            </a:xfrm>
            <a:prstGeom prst="parallelogram">
              <a:avLst>
                <a:gd name="adj" fmla="val 39583"/>
              </a:avLst>
            </a:prstGeom>
            <a:solidFill>
              <a:srgbClr val="0A0A0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5745163" y="1727200"/>
            <a:ext cx="3124200" cy="2986088"/>
          </a:xfrm>
          <a:prstGeom prst="rect">
            <a:avLst/>
          </a:prstGeom>
          <a:solidFill>
            <a:srgbClr val="FF99CC">
              <a:alpha val="30196"/>
            </a:srgbClr>
          </a:solidFill>
          <a:ln w="254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Ferromagnets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000"/>
              <a:t> Non-volatile memory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000"/>
              <a:t> Fast switching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000"/>
              <a:t> High ordering temp.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000"/>
              <a:t> Spin transport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000"/>
              <a:t> Technology base (magnetic recording)</a:t>
            </a:r>
          </a:p>
        </p:txBody>
      </p:sp>
      <p:sp>
        <p:nvSpPr>
          <p:cNvPr id="6149" name="Text Box 11"/>
          <p:cNvSpPr txBox="1">
            <a:spLocks noChangeArrowheads="1"/>
          </p:cNvSpPr>
          <p:nvPr/>
        </p:nvSpPr>
        <p:spPr bwMode="auto">
          <a:xfrm>
            <a:off x="249238" y="1722438"/>
            <a:ext cx="3124200" cy="3046412"/>
          </a:xfrm>
          <a:prstGeom prst="rect">
            <a:avLst/>
          </a:prstGeom>
          <a:solidFill>
            <a:srgbClr val="FF99CC">
              <a:alpha val="30196"/>
            </a:srgbClr>
          </a:solidFill>
          <a:ln w="254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Semiconductors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Bandgap engineering - Carrier density &amp; type -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Electrical gating -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Long spin lifetime -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Technology base - (electronics)</a:t>
            </a:r>
            <a:r>
              <a:rPr lang="en-US" altLang="en-US" sz="2400"/>
              <a:t>  </a:t>
            </a:r>
          </a:p>
        </p:txBody>
      </p:sp>
      <p:sp>
        <p:nvSpPr>
          <p:cNvPr id="6150" name="Oval 21"/>
          <p:cNvSpPr>
            <a:spLocks noChangeArrowheads="1"/>
          </p:cNvSpPr>
          <p:nvPr/>
        </p:nvSpPr>
        <p:spPr bwMode="auto">
          <a:xfrm>
            <a:off x="5662613" y="2438400"/>
            <a:ext cx="2911475" cy="420688"/>
          </a:xfrm>
          <a:prstGeom prst="ellips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1" name="Oval 21"/>
          <p:cNvSpPr>
            <a:spLocks noChangeArrowheads="1"/>
          </p:cNvSpPr>
          <p:nvPr/>
        </p:nvSpPr>
        <p:spPr bwMode="auto">
          <a:xfrm>
            <a:off x="776288" y="3092450"/>
            <a:ext cx="2911475" cy="349250"/>
          </a:xfrm>
          <a:prstGeom prst="ellips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0" y="366713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Semiconductor Spintronics</a:t>
            </a:r>
            <a:br>
              <a:rPr lang="en-US" altLang="ko-KR">
                <a:solidFill>
                  <a:srgbClr val="003399"/>
                </a:solidFill>
                <a:ea typeface="Gulim" pitchFamily="34" charset="-127"/>
              </a:rPr>
            </a:br>
            <a:r>
              <a:rPr lang="en-US" altLang="ko-KR" sz="2400">
                <a:solidFill>
                  <a:srgbClr val="003399"/>
                </a:solidFill>
                <a:ea typeface="Gulim" pitchFamily="34" charset="-127"/>
              </a:rPr>
              <a:t> </a:t>
            </a:r>
            <a:r>
              <a:rPr lang="en-US" altLang="ko-KR" sz="2000">
                <a:solidFill>
                  <a:srgbClr val="003399"/>
                </a:solidFill>
                <a:ea typeface="Gulim" pitchFamily="34" charset="-127"/>
              </a:rPr>
              <a:t>a new technology based on spin</a:t>
            </a:r>
            <a:endParaRPr lang="en-US" altLang="ko-KR" sz="2000" b="1">
              <a:solidFill>
                <a:srgbClr val="000066"/>
              </a:solidFill>
              <a:ea typeface="Gulim" pitchFamily="34" charset="-127"/>
            </a:endParaRPr>
          </a:p>
        </p:txBody>
      </p:sp>
    </p:spTree>
    <p:custDataLst>
      <p:tags r:id="rId1"/>
    </p:custDataLst>
  </p:cSld>
  <p:clrMapOvr>
    <a:masterClrMapping/>
  </p:clrMapOvr>
  <p:transition advTm="48849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0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0" y="338138"/>
            <a:ext cx="9144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Thermal &amp; electrical spin current together</a:t>
            </a:r>
          </a:p>
        </p:txBody>
      </p:sp>
      <p:sp>
        <p:nvSpPr>
          <p:cNvPr id="52228" name="TextBox 2"/>
          <p:cNvSpPr txBox="1">
            <a:spLocks noChangeArrowheads="1"/>
          </p:cNvSpPr>
          <p:nvPr/>
        </p:nvSpPr>
        <p:spPr bwMode="auto">
          <a:xfrm>
            <a:off x="7988300" y="1563688"/>
            <a:ext cx="1030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Thermal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only</a:t>
            </a:r>
          </a:p>
        </p:txBody>
      </p:sp>
      <p:sp>
        <p:nvSpPr>
          <p:cNvPr id="52229" name="TextBox 2"/>
          <p:cNvSpPr txBox="1">
            <a:spLocks noChangeArrowheads="1"/>
          </p:cNvSpPr>
          <p:nvPr/>
        </p:nvSpPr>
        <p:spPr bwMode="auto">
          <a:xfrm>
            <a:off x="7939088" y="3074988"/>
            <a:ext cx="1184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Thermal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electrical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spin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extraction</a:t>
            </a:r>
          </a:p>
        </p:txBody>
      </p:sp>
      <p:sp>
        <p:nvSpPr>
          <p:cNvPr id="52230" name="TextBox 2"/>
          <p:cNvSpPr txBox="1">
            <a:spLocks noChangeArrowheads="1"/>
          </p:cNvSpPr>
          <p:nvPr/>
        </p:nvSpPr>
        <p:spPr bwMode="auto">
          <a:xfrm>
            <a:off x="8018463" y="5040313"/>
            <a:ext cx="10953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Thermal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electrical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spin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injection</a:t>
            </a:r>
          </a:p>
        </p:txBody>
      </p:sp>
      <p:sp>
        <p:nvSpPr>
          <p:cNvPr id="52231" name="Rectangle 1"/>
          <p:cNvSpPr>
            <a:spLocks noChangeArrowheads="1"/>
          </p:cNvSpPr>
          <p:nvPr/>
        </p:nvSpPr>
        <p:spPr bwMode="auto">
          <a:xfrm>
            <a:off x="31750" y="4514850"/>
            <a:ext cx="33655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2" name="Rectangle 1"/>
          <p:cNvSpPr>
            <a:spLocks noChangeArrowheads="1"/>
          </p:cNvSpPr>
          <p:nvPr/>
        </p:nvSpPr>
        <p:spPr bwMode="auto">
          <a:xfrm>
            <a:off x="31750" y="2776538"/>
            <a:ext cx="33655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3" name="Rectangle 1"/>
          <p:cNvSpPr>
            <a:spLocks noChangeArrowheads="1"/>
          </p:cNvSpPr>
          <p:nvPr/>
        </p:nvSpPr>
        <p:spPr bwMode="auto">
          <a:xfrm>
            <a:off x="31750" y="971550"/>
            <a:ext cx="33655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22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"/>
          <a:stretch>
            <a:fillRect/>
          </a:stretch>
        </p:blipFill>
        <p:spPr bwMode="auto">
          <a:xfrm>
            <a:off x="95250" y="993775"/>
            <a:ext cx="7758113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06315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8"/>
          <p:cNvSpPr txBox="1">
            <a:spLocks noChangeArrowheads="1"/>
          </p:cNvSpPr>
          <p:nvPr/>
        </p:nvSpPr>
        <p:spPr bwMode="auto">
          <a:xfrm>
            <a:off x="457200" y="2959100"/>
            <a:ext cx="8229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Voltage tuning of the thermal spin current</a:t>
            </a:r>
            <a:endParaRPr lang="en-US" altLang="ko-KR" sz="2400" b="1">
              <a:solidFill>
                <a:srgbClr val="000066"/>
              </a:solidFill>
              <a:ea typeface="Gulim" pitchFamily="34" charset="-127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49" y="6085556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6424613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42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3287" r="2107" b="18781"/>
          <a:stretch>
            <a:fillRect/>
          </a:stretch>
        </p:blipFill>
        <p:spPr bwMode="auto">
          <a:xfrm>
            <a:off x="26988" y="2057400"/>
            <a:ext cx="907256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0" y="338138"/>
            <a:ext cx="91440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Spin thermoelectrics away from Fermi energy</a:t>
            </a:r>
          </a:p>
        </p:txBody>
      </p:sp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147638" y="1171575"/>
            <a:ext cx="3748087" cy="8302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Conventional thermal spin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current near Fermi energy</a:t>
            </a:r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6008688" y="1162050"/>
            <a:ext cx="3008312" cy="8318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Thermal spin current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at finite bias voltage</a:t>
            </a:r>
          </a:p>
        </p:txBody>
      </p:sp>
      <p:grpSp>
        <p:nvGrpSpPr>
          <p:cNvPr id="54279" name="Group 5"/>
          <p:cNvGrpSpPr>
            <a:grpSpLocks/>
          </p:cNvGrpSpPr>
          <p:nvPr/>
        </p:nvGrpSpPr>
        <p:grpSpPr bwMode="auto">
          <a:xfrm>
            <a:off x="4325938" y="6140450"/>
            <a:ext cx="471487" cy="723900"/>
            <a:chOff x="9612560" y="1633491"/>
            <a:chExt cx="471427" cy="724681"/>
          </a:xfrm>
        </p:grpSpPr>
        <p:sp>
          <p:nvSpPr>
            <p:cNvPr id="54280" name="TextBox 2"/>
            <p:cNvSpPr txBox="1">
              <a:spLocks noChangeArrowheads="1"/>
            </p:cNvSpPr>
            <p:nvPr/>
          </p:nvSpPr>
          <p:spPr bwMode="auto">
            <a:xfrm>
              <a:off x="9631619" y="1633491"/>
              <a:ext cx="4523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ym typeface="Symbol" pitchFamily="18" charset="2"/>
                </a:rPr>
                <a:t></a:t>
              </a:r>
              <a:r>
                <a:rPr lang="en-US" altLang="en-US" sz="1800" i="1"/>
                <a:t>P</a:t>
              </a:r>
            </a:p>
          </p:txBody>
        </p:sp>
        <p:sp>
          <p:nvSpPr>
            <p:cNvPr id="54281" name="TextBox 8"/>
            <p:cNvSpPr txBox="1">
              <a:spLocks noChangeArrowheads="1"/>
            </p:cNvSpPr>
            <p:nvPr/>
          </p:nvSpPr>
          <p:spPr bwMode="auto">
            <a:xfrm>
              <a:off x="9612560" y="1988840"/>
              <a:ext cx="4523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ym typeface="Symbol" pitchFamily="18" charset="2"/>
                </a:rPr>
                <a:t></a:t>
              </a:r>
              <a:r>
                <a:rPr lang="en-US" altLang="en-US" sz="1800" i="1"/>
                <a:t>E</a:t>
              </a:r>
            </a:p>
          </p:txBody>
        </p:sp>
        <p:cxnSp>
          <p:nvCxnSpPr>
            <p:cNvPr id="54282" name="Straight Connector 4"/>
            <p:cNvCxnSpPr>
              <a:cxnSpLocks noChangeShapeType="1"/>
            </p:cNvCxnSpPr>
            <p:nvPr/>
          </p:nvCxnSpPr>
          <p:spPr bwMode="auto">
            <a:xfrm>
              <a:off x="9711202" y="1988840"/>
              <a:ext cx="27432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custDataLst>
      <p:tags r:id="rId1"/>
    </p:custDataLst>
  </p:cSld>
  <p:clrMapOvr>
    <a:masterClrMapping/>
  </p:clrMapOvr>
  <p:transition advTm="35843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0" y="338138"/>
            <a:ext cx="9144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Tuning of thermal spin current with voltage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74750"/>
            <a:ext cx="54197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8"/>
          <p:cNvSpPr txBox="1">
            <a:spLocks noChangeArrowheads="1"/>
          </p:cNvSpPr>
          <p:nvPr/>
        </p:nvSpPr>
        <p:spPr bwMode="auto">
          <a:xfrm>
            <a:off x="6427788" y="3376613"/>
            <a:ext cx="2300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Thermal spin current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at zero bias</a:t>
            </a:r>
          </a:p>
        </p:txBody>
      </p:sp>
      <p:sp>
        <p:nvSpPr>
          <p:cNvPr id="55301" name="TextBox 9"/>
          <p:cNvSpPr txBox="1">
            <a:spLocks noChangeArrowheads="1"/>
          </p:cNvSpPr>
          <p:nvPr/>
        </p:nvSpPr>
        <p:spPr bwMode="auto">
          <a:xfrm>
            <a:off x="6427788" y="1785938"/>
            <a:ext cx="2312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Thermal spin current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with positive bias</a:t>
            </a:r>
          </a:p>
        </p:txBody>
      </p:sp>
      <p:sp>
        <p:nvSpPr>
          <p:cNvPr id="55302" name="Rectangle 2"/>
          <p:cNvSpPr>
            <a:spLocks noChangeArrowheads="1"/>
          </p:cNvSpPr>
          <p:nvPr/>
        </p:nvSpPr>
        <p:spPr bwMode="auto">
          <a:xfrm>
            <a:off x="4965700" y="1263650"/>
            <a:ext cx="615950" cy="4625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55303" name="Straight Connector 4"/>
          <p:cNvCxnSpPr>
            <a:cxnSpLocks noChangeShapeType="1"/>
          </p:cNvCxnSpPr>
          <p:nvPr/>
        </p:nvCxnSpPr>
        <p:spPr bwMode="auto">
          <a:xfrm>
            <a:off x="3254375" y="4446588"/>
            <a:ext cx="3182938" cy="0"/>
          </a:xfrm>
          <a:prstGeom prst="line">
            <a:avLst/>
          </a:prstGeom>
          <a:noFill/>
          <a:ln w="31750" algn="ctr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04" name="Straight Connector 13"/>
          <p:cNvCxnSpPr>
            <a:cxnSpLocks noChangeShapeType="1"/>
          </p:cNvCxnSpPr>
          <p:nvPr/>
        </p:nvCxnSpPr>
        <p:spPr bwMode="auto">
          <a:xfrm>
            <a:off x="4706938" y="2932113"/>
            <a:ext cx="1730375" cy="0"/>
          </a:xfrm>
          <a:prstGeom prst="line">
            <a:avLst/>
          </a:prstGeom>
          <a:noFill/>
          <a:ln w="31750" algn="ctr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05" name="Straight Connector 18"/>
          <p:cNvCxnSpPr>
            <a:cxnSpLocks noChangeShapeType="1"/>
          </p:cNvCxnSpPr>
          <p:nvPr/>
        </p:nvCxnSpPr>
        <p:spPr bwMode="auto">
          <a:xfrm>
            <a:off x="3128963" y="2492375"/>
            <a:ext cx="3308350" cy="0"/>
          </a:xfrm>
          <a:prstGeom prst="line">
            <a:avLst/>
          </a:prstGeom>
          <a:noFill/>
          <a:ln w="31750" algn="ctr">
            <a:solidFill>
              <a:srgbClr val="CC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06" name="Straight Connector 20"/>
          <p:cNvCxnSpPr>
            <a:cxnSpLocks noChangeShapeType="1"/>
          </p:cNvCxnSpPr>
          <p:nvPr/>
        </p:nvCxnSpPr>
        <p:spPr bwMode="auto">
          <a:xfrm>
            <a:off x="4706938" y="1730375"/>
            <a:ext cx="1730375" cy="0"/>
          </a:xfrm>
          <a:prstGeom prst="line">
            <a:avLst/>
          </a:prstGeom>
          <a:noFill/>
          <a:ln w="31750" algn="ctr">
            <a:solidFill>
              <a:srgbClr val="CC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307" name="Text Box 5"/>
          <p:cNvSpPr txBox="1">
            <a:spLocks noChangeArrowheads="1"/>
          </p:cNvSpPr>
          <p:nvPr/>
        </p:nvSpPr>
        <p:spPr bwMode="auto">
          <a:xfrm>
            <a:off x="6172200" y="5635625"/>
            <a:ext cx="293687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K.R. Jeon et 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Nature Materials 13,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360 (2014) </a:t>
            </a:r>
            <a:endParaRPr lang="en-US" altLang="en-US" sz="1800" baseline="30000">
              <a:cs typeface="Arial" charset="0"/>
            </a:endParaRPr>
          </a:p>
        </p:txBody>
      </p:sp>
      <p:cxnSp>
        <p:nvCxnSpPr>
          <p:cNvPr id="55308" name="Straight Arrow Connector 23"/>
          <p:cNvCxnSpPr>
            <a:cxnSpLocks noChangeShapeType="1"/>
          </p:cNvCxnSpPr>
          <p:nvPr/>
        </p:nvCxnSpPr>
        <p:spPr bwMode="auto">
          <a:xfrm>
            <a:off x="6319838" y="1730375"/>
            <a:ext cx="0" cy="762000"/>
          </a:xfrm>
          <a:prstGeom prst="straightConnector1">
            <a:avLst/>
          </a:prstGeom>
          <a:noFill/>
          <a:ln w="41275" algn="ctr">
            <a:solidFill>
              <a:srgbClr val="CC00CC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09" name="Straight Arrow Connector 27"/>
          <p:cNvCxnSpPr>
            <a:cxnSpLocks noChangeShapeType="1"/>
          </p:cNvCxnSpPr>
          <p:nvPr/>
        </p:nvCxnSpPr>
        <p:spPr bwMode="auto">
          <a:xfrm>
            <a:off x="6319838" y="2922588"/>
            <a:ext cx="0" cy="1524000"/>
          </a:xfrm>
          <a:prstGeom prst="straightConnector1">
            <a:avLst/>
          </a:prstGeom>
          <a:noFill/>
          <a:ln w="41275" algn="ctr">
            <a:solidFill>
              <a:srgbClr val="000099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  <p:transition advTm="5544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5413375" y="3479800"/>
            <a:ext cx="3584575" cy="18161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Tunneling states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with a different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33475"/>
            <a:ext cx="466725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0" y="338138"/>
            <a:ext cx="91440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  <a:cs typeface="Arial" charset="0"/>
              </a:rPr>
              <a:t>Voltage tuning of thermal spin current</a:t>
            </a:r>
          </a:p>
        </p:txBody>
      </p:sp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5570538" y="6254750"/>
            <a:ext cx="3251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n-type Si / MgO / Co</a:t>
            </a:r>
            <a:r>
              <a:rPr lang="en-US" altLang="en-US" sz="2000" baseline="-25000">
                <a:cs typeface="Arial" charset="0"/>
              </a:rPr>
              <a:t>70</a:t>
            </a:r>
            <a:r>
              <a:rPr lang="en-US" altLang="en-US" sz="2000">
                <a:cs typeface="Arial" charset="0"/>
              </a:rPr>
              <a:t>Fe</a:t>
            </a:r>
            <a:r>
              <a:rPr lang="en-US" altLang="en-US" sz="2000" baseline="-25000">
                <a:cs typeface="Arial" charset="0"/>
              </a:rPr>
              <a:t>30</a:t>
            </a:r>
            <a:endParaRPr lang="en-US" altLang="en-US" sz="2000">
              <a:cs typeface="Arial" charset="0"/>
            </a:endParaRPr>
          </a:p>
        </p:txBody>
      </p:sp>
      <p:sp>
        <p:nvSpPr>
          <p:cNvPr id="56327" name="TextBox 5"/>
          <p:cNvSpPr txBox="1">
            <a:spLocks noChangeArrowheads="1"/>
          </p:cNvSpPr>
          <p:nvPr/>
        </p:nvSpPr>
        <p:spPr bwMode="auto">
          <a:xfrm>
            <a:off x="5413375" y="1789113"/>
            <a:ext cx="3584575" cy="13858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Magnitude of thermal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spin current is tuned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by bias voltage</a:t>
            </a:r>
          </a:p>
        </p:txBody>
      </p:sp>
      <p:grpSp>
        <p:nvGrpSpPr>
          <p:cNvPr id="56328" name="Group 3"/>
          <p:cNvGrpSpPr>
            <a:grpSpLocks/>
          </p:cNvGrpSpPr>
          <p:nvPr/>
        </p:nvGrpSpPr>
        <p:grpSpPr bwMode="auto">
          <a:xfrm>
            <a:off x="6858000" y="4337050"/>
            <a:ext cx="620713" cy="969963"/>
            <a:chOff x="6895408" y="4746865"/>
            <a:chExt cx="620508" cy="971496"/>
          </a:xfrm>
        </p:grpSpPr>
        <p:sp>
          <p:nvSpPr>
            <p:cNvPr id="56329" name="TextBox 2"/>
            <p:cNvSpPr txBox="1">
              <a:spLocks noChangeArrowheads="1"/>
            </p:cNvSpPr>
            <p:nvPr/>
          </p:nvSpPr>
          <p:spPr bwMode="auto">
            <a:xfrm>
              <a:off x="6914468" y="4746865"/>
              <a:ext cx="6014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ym typeface="Symbol" pitchFamily="18" charset="2"/>
                </a:rPr>
                <a:t></a:t>
              </a:r>
              <a:r>
                <a:rPr lang="en-US" altLang="en-US" sz="2800" i="1"/>
                <a:t>P</a:t>
              </a:r>
            </a:p>
          </p:txBody>
        </p:sp>
        <p:sp>
          <p:nvSpPr>
            <p:cNvPr id="56330" name="TextBox 8"/>
            <p:cNvSpPr txBox="1">
              <a:spLocks noChangeArrowheads="1"/>
            </p:cNvSpPr>
            <p:nvPr/>
          </p:nvSpPr>
          <p:spPr bwMode="auto">
            <a:xfrm>
              <a:off x="6895408" y="5195141"/>
              <a:ext cx="6014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ym typeface="Symbol" pitchFamily="18" charset="2"/>
                </a:rPr>
                <a:t></a:t>
              </a:r>
              <a:r>
                <a:rPr lang="en-US" altLang="en-US" sz="2800" i="1"/>
                <a:t>E</a:t>
              </a:r>
            </a:p>
          </p:txBody>
        </p:sp>
        <p:cxnSp>
          <p:nvCxnSpPr>
            <p:cNvPr id="56331" name="Straight Connector 4"/>
            <p:cNvCxnSpPr>
              <a:cxnSpLocks noChangeShapeType="1"/>
            </p:cNvCxnSpPr>
            <p:nvPr/>
          </p:nvCxnSpPr>
          <p:spPr bwMode="auto">
            <a:xfrm>
              <a:off x="6984594" y="5223134"/>
              <a:ext cx="46560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custDataLst>
      <p:tags r:id="rId1"/>
    </p:custDataLst>
  </p:cSld>
  <p:clrMapOvr>
    <a:masterClrMapping/>
  </p:clrMapOvr>
  <p:transition advTm="4559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6"/>
          <p:cNvSpPr txBox="1">
            <a:spLocks noChangeArrowheads="1"/>
          </p:cNvSpPr>
          <p:nvPr/>
        </p:nvSpPr>
        <p:spPr bwMode="auto">
          <a:xfrm>
            <a:off x="685800" y="4473575"/>
            <a:ext cx="7772400" cy="1323975"/>
          </a:xfrm>
          <a:prstGeom prst="rect">
            <a:avLst/>
          </a:prstGeom>
          <a:solidFill>
            <a:srgbClr val="FFFFCC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For recent reviews of silicon spintronics, see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R. Jansen, Nature Materials 11, 400 (2012)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R. Jansen et al. Semicon. Sci. Technol. 27, 083001 (2012).</a:t>
            </a:r>
          </a:p>
        </p:txBody>
      </p:sp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0" y="969963"/>
            <a:ext cx="9144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    Electrical creation &amp; detection of spin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polarization in Si using magnetic tunnel contacts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    Thermal spin current into Si without a charge tunnel current, by Seebeck spin tunneling</a:t>
            </a:r>
          </a:p>
        </p:txBody>
      </p:sp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3009900" y="6180138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Email: ron.jansen@aist.go.jp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64" y="6062662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9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50347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6418263"/>
            <a:ext cx="9144000" cy="395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7" tIns="45714" rIns="91427" bIns="45714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501650" y="29972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Data processing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Semiconductors</a:t>
            </a: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4763" y="5648325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Data storage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Ferromagnets</a:t>
            </a:r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1905000" y="1357313"/>
            <a:ext cx="4414838" cy="4921250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1427" tIns="45714" rIns="91427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ja-JP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>
            <a:off x="2293938" y="1397000"/>
            <a:ext cx="3640137" cy="4054475"/>
          </a:xfrm>
          <a:prstGeom prst="triangl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1427" tIns="45714" rIns="91427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5" name="AutoShape 6"/>
          <p:cNvSpPr>
            <a:spLocks noChangeAspect="1" noChangeArrowheads="1"/>
          </p:cNvSpPr>
          <p:nvPr/>
        </p:nvSpPr>
        <p:spPr bwMode="auto">
          <a:xfrm>
            <a:off x="2646363" y="1389063"/>
            <a:ext cx="2919412" cy="323056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7176" name="AutoShape 7"/>
          <p:cNvSpPr>
            <a:spLocks noChangeAspect="1" noChangeArrowheads="1"/>
          </p:cNvSpPr>
          <p:nvPr/>
        </p:nvSpPr>
        <p:spPr bwMode="auto">
          <a:xfrm>
            <a:off x="2835275" y="1406525"/>
            <a:ext cx="2554288" cy="2817813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2959100" y="3805238"/>
            <a:ext cx="2303463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L2</a:t>
            </a:r>
            <a:r>
              <a:rPr lang="ja-JP" altLang="en-US" sz="1800" b="1">
                <a:cs typeface="Arial" charset="0"/>
              </a:rPr>
              <a:t> </a:t>
            </a:r>
            <a:r>
              <a:rPr lang="en-US" altLang="ja-JP" sz="1800" b="1">
                <a:cs typeface="Arial" charset="0"/>
              </a:rPr>
              <a:t>cache(SRAM)  </a:t>
            </a: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2716213" y="4829175"/>
            <a:ext cx="27940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  <a:cs typeface="Arial" charset="0"/>
              </a:rPr>
              <a:t>Main memory (DRAM)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7179" name="Text Box 10"/>
          <p:cNvSpPr txBox="1">
            <a:spLocks noChangeArrowheads="1"/>
          </p:cNvSpPr>
          <p:nvPr/>
        </p:nvSpPr>
        <p:spPr bwMode="auto">
          <a:xfrm>
            <a:off x="2686050" y="5665788"/>
            <a:ext cx="285432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  <a:cs typeface="Arial" charset="0"/>
              </a:rPr>
              <a:t>Storage (HDD, SSD)</a:t>
            </a:r>
            <a:r>
              <a:rPr lang="ja-JP" altLang="en-US" sz="1800" b="1">
                <a:cs typeface="Arial" charset="0"/>
              </a:rPr>
              <a:t>　</a:t>
            </a:r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3043238" y="1414463"/>
            <a:ext cx="2136775" cy="233521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7181" name="AutoShape 12"/>
          <p:cNvSpPr>
            <a:spLocks noChangeAspect="1" noChangeArrowheads="1"/>
          </p:cNvSpPr>
          <p:nvPr/>
        </p:nvSpPr>
        <p:spPr bwMode="auto">
          <a:xfrm>
            <a:off x="3184525" y="1368425"/>
            <a:ext cx="1855788" cy="207645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7182" name="AutoShape 13"/>
          <p:cNvSpPr>
            <a:spLocks noChangeAspect="1" noChangeArrowheads="1"/>
          </p:cNvSpPr>
          <p:nvPr/>
        </p:nvSpPr>
        <p:spPr bwMode="auto">
          <a:xfrm>
            <a:off x="3532188" y="1366838"/>
            <a:ext cx="1162050" cy="130492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7183" name="Text Box 14"/>
          <p:cNvSpPr txBox="1">
            <a:spLocks noChangeArrowheads="1"/>
          </p:cNvSpPr>
          <p:nvPr/>
        </p:nvSpPr>
        <p:spPr bwMode="auto">
          <a:xfrm>
            <a:off x="3667125" y="2200275"/>
            <a:ext cx="85725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Logic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3521075" y="2879725"/>
            <a:ext cx="11763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Register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7185" name="Text Box 16"/>
          <p:cNvSpPr txBox="1">
            <a:spLocks noChangeArrowheads="1"/>
          </p:cNvSpPr>
          <p:nvPr/>
        </p:nvSpPr>
        <p:spPr bwMode="auto">
          <a:xfrm>
            <a:off x="3505200" y="3406775"/>
            <a:ext cx="12017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L1 cache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7186" name="Text Box 36"/>
          <p:cNvSpPr txBox="1">
            <a:spLocks noChangeArrowheads="1"/>
          </p:cNvSpPr>
          <p:nvPr/>
        </p:nvSpPr>
        <p:spPr bwMode="auto">
          <a:xfrm>
            <a:off x="2798763" y="4233863"/>
            <a:ext cx="27209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L3</a:t>
            </a:r>
            <a:r>
              <a:rPr lang="ja-JP" altLang="en-US" sz="1800" b="1">
                <a:cs typeface="Arial" charset="0"/>
              </a:rPr>
              <a:t> </a:t>
            </a:r>
            <a:r>
              <a:rPr lang="en-US" altLang="ja-JP" sz="1800" b="1">
                <a:cs typeface="Arial" charset="0"/>
              </a:rPr>
              <a:t>cache</a:t>
            </a:r>
            <a:r>
              <a:rPr lang="ja-JP" altLang="en-US" sz="1800" b="1">
                <a:cs typeface="Arial" charset="0"/>
              </a:rPr>
              <a:t> </a:t>
            </a:r>
            <a:r>
              <a:rPr lang="en-US" altLang="ja-JP" sz="1800" b="1">
                <a:cs typeface="Arial" charset="0"/>
              </a:rPr>
              <a:t>(SRAM)</a:t>
            </a:r>
            <a:r>
              <a:rPr lang="ja-JP" altLang="en-US" sz="1800" b="1">
                <a:cs typeface="Arial" charset="0"/>
              </a:rPr>
              <a:t>  </a:t>
            </a:r>
          </a:p>
        </p:txBody>
      </p:sp>
      <p:sp>
        <p:nvSpPr>
          <p:cNvPr id="7187" name="TextBox 29"/>
          <p:cNvSpPr txBox="1">
            <a:spLocks noChangeArrowheads="1"/>
          </p:cNvSpPr>
          <p:nvPr/>
        </p:nvSpPr>
        <p:spPr bwMode="auto">
          <a:xfrm>
            <a:off x="173038" y="1200150"/>
            <a:ext cx="2693987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Present state</a:t>
            </a:r>
          </a:p>
        </p:txBody>
      </p:sp>
      <p:sp>
        <p:nvSpPr>
          <p:cNvPr id="7188" name="TextBox 30"/>
          <p:cNvSpPr txBox="1">
            <a:spLocks noChangeArrowheads="1"/>
          </p:cNvSpPr>
          <p:nvPr/>
        </p:nvSpPr>
        <p:spPr bwMode="auto">
          <a:xfrm>
            <a:off x="730250" y="2597150"/>
            <a:ext cx="19812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CC"/>
                </a:solidFill>
              </a:rPr>
              <a:t>Volatile</a:t>
            </a:r>
            <a:endParaRPr lang="en-US" altLang="en-US" sz="2400" i="1">
              <a:solidFill>
                <a:srgbClr val="0033CC"/>
              </a:solidFill>
            </a:endParaRPr>
          </a:p>
        </p:txBody>
      </p:sp>
      <p:sp>
        <p:nvSpPr>
          <p:cNvPr id="7189" name="TextBox 31"/>
          <p:cNvSpPr txBox="1">
            <a:spLocks noChangeArrowheads="1"/>
          </p:cNvSpPr>
          <p:nvPr/>
        </p:nvSpPr>
        <p:spPr bwMode="auto">
          <a:xfrm>
            <a:off x="0" y="5219700"/>
            <a:ext cx="18335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CC"/>
                </a:solidFill>
              </a:rPr>
              <a:t>Non-volatile</a:t>
            </a:r>
            <a:endParaRPr lang="en-US" altLang="en-US" sz="2400" i="1">
              <a:solidFill>
                <a:srgbClr val="0033CC"/>
              </a:solidFill>
            </a:endParaRPr>
          </a:p>
        </p:txBody>
      </p:sp>
      <p:sp>
        <p:nvSpPr>
          <p:cNvPr id="7190" name="AutoShape 34"/>
          <p:cNvSpPr>
            <a:spLocks/>
          </p:cNvSpPr>
          <p:nvPr/>
        </p:nvSpPr>
        <p:spPr bwMode="auto">
          <a:xfrm rot="1439992" flipH="1">
            <a:off x="2892425" y="1208088"/>
            <a:ext cx="239713" cy="4265612"/>
          </a:xfrm>
          <a:prstGeom prst="rightBrace">
            <a:avLst>
              <a:gd name="adj1" fmla="val 3303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7191" name="AutoShape 34"/>
          <p:cNvSpPr>
            <a:spLocks/>
          </p:cNvSpPr>
          <p:nvPr/>
        </p:nvSpPr>
        <p:spPr bwMode="auto">
          <a:xfrm rot="1456713" flipH="1">
            <a:off x="1827213" y="5370513"/>
            <a:ext cx="222250" cy="850900"/>
          </a:xfrm>
          <a:prstGeom prst="rightBrace">
            <a:avLst>
              <a:gd name="adj1" fmla="val 3295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7192" name="TextBox 1"/>
          <p:cNvSpPr txBox="1">
            <a:spLocks noChangeArrowheads="1"/>
          </p:cNvSpPr>
          <p:nvPr/>
        </p:nvSpPr>
        <p:spPr bwMode="auto">
          <a:xfrm>
            <a:off x="2982913" y="6429375"/>
            <a:ext cx="22272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Courtesy of K. Ando</a:t>
            </a:r>
          </a:p>
        </p:txBody>
      </p:sp>
      <p:sp>
        <p:nvSpPr>
          <p:cNvPr id="7193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Computer hierarchy &amp; spin</a:t>
            </a:r>
            <a:endParaRPr kumimoji="0" lang="en-US" altLang="ko-KR" sz="2400" b="1">
              <a:solidFill>
                <a:srgbClr val="000066"/>
              </a:solidFill>
              <a:ea typeface="Gulim" pitchFamily="34" charset="-127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6874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6418263"/>
            <a:ext cx="9144000" cy="395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7" tIns="45714" rIns="91427" bIns="45714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501650" y="29972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Data processing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Semiconductors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4763" y="5648325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Data storage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Ferromagnets</a:t>
            </a:r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1905000" y="1357313"/>
            <a:ext cx="4414838" cy="4921250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1427" tIns="45714" rIns="91427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ja-JP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>
            <a:off x="2293938" y="1397000"/>
            <a:ext cx="3640137" cy="4054475"/>
          </a:xfrm>
          <a:prstGeom prst="triangl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1427" tIns="45714" rIns="91427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AutoShape 6"/>
          <p:cNvSpPr>
            <a:spLocks noChangeAspect="1" noChangeArrowheads="1"/>
          </p:cNvSpPr>
          <p:nvPr/>
        </p:nvSpPr>
        <p:spPr bwMode="auto">
          <a:xfrm>
            <a:off x="2646363" y="1389063"/>
            <a:ext cx="2919412" cy="323056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00" name="AutoShape 7"/>
          <p:cNvSpPr>
            <a:spLocks noChangeAspect="1" noChangeArrowheads="1"/>
          </p:cNvSpPr>
          <p:nvPr/>
        </p:nvSpPr>
        <p:spPr bwMode="auto">
          <a:xfrm>
            <a:off x="2835275" y="1406525"/>
            <a:ext cx="2554288" cy="2817813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2959100" y="3805238"/>
            <a:ext cx="2303463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L2</a:t>
            </a:r>
            <a:r>
              <a:rPr lang="ja-JP" altLang="en-US" sz="1800" b="1">
                <a:cs typeface="Arial" charset="0"/>
              </a:rPr>
              <a:t> </a:t>
            </a:r>
            <a:r>
              <a:rPr lang="en-US" altLang="ja-JP" sz="1800" b="1">
                <a:cs typeface="Arial" charset="0"/>
              </a:rPr>
              <a:t>cache(SRAM)  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2716213" y="4829175"/>
            <a:ext cx="27940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  <a:cs typeface="Arial" charset="0"/>
              </a:rPr>
              <a:t>Main memory (DRAM)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2686050" y="5665788"/>
            <a:ext cx="285432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  <a:cs typeface="Arial" charset="0"/>
              </a:rPr>
              <a:t>Storage (HDD, SSD)</a:t>
            </a:r>
            <a:r>
              <a:rPr lang="ja-JP" altLang="en-US" sz="1800" b="1">
                <a:cs typeface="Arial" charset="0"/>
              </a:rPr>
              <a:t>　</a:t>
            </a:r>
          </a:p>
        </p:txBody>
      </p:sp>
      <p:sp>
        <p:nvSpPr>
          <p:cNvPr id="8204" name="AutoShape 11"/>
          <p:cNvSpPr>
            <a:spLocks noChangeArrowheads="1"/>
          </p:cNvSpPr>
          <p:nvPr/>
        </p:nvSpPr>
        <p:spPr bwMode="auto">
          <a:xfrm>
            <a:off x="3043238" y="1414463"/>
            <a:ext cx="2136775" cy="233521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05" name="AutoShape 12"/>
          <p:cNvSpPr>
            <a:spLocks noChangeAspect="1" noChangeArrowheads="1"/>
          </p:cNvSpPr>
          <p:nvPr/>
        </p:nvSpPr>
        <p:spPr bwMode="auto">
          <a:xfrm>
            <a:off x="3184525" y="1368425"/>
            <a:ext cx="1855788" cy="207645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06" name="AutoShape 13"/>
          <p:cNvSpPr>
            <a:spLocks noChangeAspect="1" noChangeArrowheads="1"/>
          </p:cNvSpPr>
          <p:nvPr/>
        </p:nvSpPr>
        <p:spPr bwMode="auto">
          <a:xfrm>
            <a:off x="3532188" y="1366838"/>
            <a:ext cx="1162050" cy="130492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07" name="Text Box 14"/>
          <p:cNvSpPr txBox="1">
            <a:spLocks noChangeArrowheads="1"/>
          </p:cNvSpPr>
          <p:nvPr/>
        </p:nvSpPr>
        <p:spPr bwMode="auto">
          <a:xfrm>
            <a:off x="3667125" y="2200275"/>
            <a:ext cx="85725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Logic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8208" name="Text Box 15"/>
          <p:cNvSpPr txBox="1">
            <a:spLocks noChangeArrowheads="1"/>
          </p:cNvSpPr>
          <p:nvPr/>
        </p:nvSpPr>
        <p:spPr bwMode="auto">
          <a:xfrm>
            <a:off x="3521075" y="2879725"/>
            <a:ext cx="11763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Register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8209" name="Text Box 16"/>
          <p:cNvSpPr txBox="1">
            <a:spLocks noChangeArrowheads="1"/>
          </p:cNvSpPr>
          <p:nvPr/>
        </p:nvSpPr>
        <p:spPr bwMode="auto">
          <a:xfrm>
            <a:off x="3505200" y="3406775"/>
            <a:ext cx="12017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L1 cache</a:t>
            </a:r>
            <a:endParaRPr lang="ja-JP" altLang="en-US" sz="1800" b="1">
              <a:cs typeface="Arial" charset="0"/>
            </a:endParaRPr>
          </a:p>
        </p:txBody>
      </p:sp>
      <p:sp>
        <p:nvSpPr>
          <p:cNvPr id="8210" name="Text Box 36"/>
          <p:cNvSpPr txBox="1">
            <a:spLocks noChangeArrowheads="1"/>
          </p:cNvSpPr>
          <p:nvPr/>
        </p:nvSpPr>
        <p:spPr bwMode="auto">
          <a:xfrm>
            <a:off x="2798763" y="4233863"/>
            <a:ext cx="27209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cs typeface="Arial" charset="0"/>
              </a:rPr>
              <a:t>L3</a:t>
            </a:r>
            <a:r>
              <a:rPr lang="ja-JP" altLang="en-US" sz="1800" b="1">
                <a:cs typeface="Arial" charset="0"/>
              </a:rPr>
              <a:t> </a:t>
            </a:r>
            <a:r>
              <a:rPr lang="en-US" altLang="ja-JP" sz="1800" b="1">
                <a:cs typeface="Arial" charset="0"/>
              </a:rPr>
              <a:t>cache</a:t>
            </a:r>
            <a:r>
              <a:rPr lang="ja-JP" altLang="en-US" sz="1800" b="1">
                <a:cs typeface="Arial" charset="0"/>
              </a:rPr>
              <a:t> </a:t>
            </a:r>
            <a:r>
              <a:rPr lang="en-US" altLang="ja-JP" sz="1800" b="1">
                <a:cs typeface="Arial" charset="0"/>
              </a:rPr>
              <a:t>(SRAM)</a:t>
            </a:r>
            <a:r>
              <a:rPr lang="ja-JP" altLang="en-US" sz="1800" b="1">
                <a:cs typeface="Arial" charset="0"/>
              </a:rPr>
              <a:t>  </a:t>
            </a:r>
          </a:p>
        </p:txBody>
      </p:sp>
      <p:sp>
        <p:nvSpPr>
          <p:cNvPr id="8211" name="Line 30"/>
          <p:cNvSpPr>
            <a:spLocks noChangeShapeType="1"/>
          </p:cNvSpPr>
          <p:nvPr/>
        </p:nvSpPr>
        <p:spPr bwMode="auto">
          <a:xfrm>
            <a:off x="5391150" y="5024438"/>
            <a:ext cx="9159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8212" name="Text Box 31"/>
          <p:cNvSpPr txBox="1">
            <a:spLocks noChangeArrowheads="1"/>
          </p:cNvSpPr>
          <p:nvPr/>
        </p:nvSpPr>
        <p:spPr bwMode="auto">
          <a:xfrm>
            <a:off x="6356350" y="4843463"/>
            <a:ext cx="2760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i="1">
                <a:cs typeface="Arial" charset="0"/>
              </a:rPr>
              <a:t>High-density STT-MRAM</a:t>
            </a:r>
            <a:endParaRPr lang="ja-JP" altLang="en-US" sz="1800" i="1">
              <a:cs typeface="Arial" charset="0"/>
            </a:endParaRPr>
          </a:p>
        </p:txBody>
      </p:sp>
      <p:sp>
        <p:nvSpPr>
          <p:cNvPr id="8213" name="AutoShape 34"/>
          <p:cNvSpPr>
            <a:spLocks/>
          </p:cNvSpPr>
          <p:nvPr/>
        </p:nvSpPr>
        <p:spPr bwMode="auto">
          <a:xfrm rot="-1439992">
            <a:off x="4776788" y="1303338"/>
            <a:ext cx="201612" cy="2357437"/>
          </a:xfrm>
          <a:prstGeom prst="rightBrace">
            <a:avLst>
              <a:gd name="adj1" fmla="val 3313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14" name="Line 30"/>
          <p:cNvSpPr>
            <a:spLocks noChangeShapeType="1"/>
          </p:cNvSpPr>
          <p:nvPr/>
        </p:nvSpPr>
        <p:spPr bwMode="auto">
          <a:xfrm>
            <a:off x="5159375" y="2592388"/>
            <a:ext cx="68580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Text Box 33"/>
          <p:cNvSpPr txBox="1">
            <a:spLocks noChangeArrowheads="1"/>
          </p:cNvSpPr>
          <p:nvPr/>
        </p:nvSpPr>
        <p:spPr bwMode="auto">
          <a:xfrm>
            <a:off x="5922963" y="2592388"/>
            <a:ext cx="2817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 i="1">
                <a:cs typeface="Arial" charset="0"/>
              </a:rPr>
              <a:t>Spin-FET, Spin Logic</a:t>
            </a:r>
            <a:endParaRPr lang="ja-JP" altLang="en-US" sz="2000" b="1" i="1">
              <a:cs typeface="Arial" charset="0"/>
            </a:endParaRPr>
          </a:p>
        </p:txBody>
      </p:sp>
      <p:sp>
        <p:nvSpPr>
          <p:cNvPr id="8216" name="Line 30"/>
          <p:cNvSpPr>
            <a:spLocks noChangeShapeType="1"/>
          </p:cNvSpPr>
          <p:nvPr/>
        </p:nvSpPr>
        <p:spPr bwMode="auto">
          <a:xfrm>
            <a:off x="5643563" y="5845175"/>
            <a:ext cx="915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8217" name="Text Box 31"/>
          <p:cNvSpPr txBox="1">
            <a:spLocks noChangeArrowheads="1"/>
          </p:cNvSpPr>
          <p:nvPr/>
        </p:nvSpPr>
        <p:spPr bwMode="auto">
          <a:xfrm>
            <a:off x="6535738" y="5502275"/>
            <a:ext cx="2506662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990" tIns="45714" rIns="71990" bIns="45714">
            <a:spAutoFit/>
          </a:bodyPr>
          <a:lstStyle>
            <a:lvl1pPr marL="180975" indent="-180975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i="1">
                <a:cs typeface="Arial" charset="0"/>
              </a:rPr>
              <a:t>Ultrahigh-density HDD MgO-MTJ read head</a:t>
            </a:r>
          </a:p>
        </p:txBody>
      </p:sp>
      <p:sp>
        <p:nvSpPr>
          <p:cNvPr id="8218" name="Text Box 31"/>
          <p:cNvSpPr txBox="1">
            <a:spLocks noChangeArrowheads="1"/>
          </p:cNvSpPr>
          <p:nvPr/>
        </p:nvSpPr>
        <p:spPr bwMode="auto">
          <a:xfrm>
            <a:off x="6015038" y="4251325"/>
            <a:ext cx="282098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i="1">
                <a:cs typeface="Arial" charset="0"/>
              </a:rPr>
              <a:t>High-speed STT-MRAM</a:t>
            </a:r>
            <a:endParaRPr lang="ja-JP" altLang="en-US" sz="1800" i="1">
              <a:cs typeface="Arial" charset="0"/>
            </a:endParaRPr>
          </a:p>
        </p:txBody>
      </p:sp>
      <p:sp>
        <p:nvSpPr>
          <p:cNvPr id="8219" name="TextBox 29"/>
          <p:cNvSpPr txBox="1">
            <a:spLocks noChangeArrowheads="1"/>
          </p:cNvSpPr>
          <p:nvPr/>
        </p:nvSpPr>
        <p:spPr bwMode="auto">
          <a:xfrm>
            <a:off x="173038" y="1200150"/>
            <a:ext cx="2693987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Present state</a:t>
            </a:r>
          </a:p>
        </p:txBody>
      </p:sp>
      <p:sp>
        <p:nvSpPr>
          <p:cNvPr id="8220" name="TextBox 30"/>
          <p:cNvSpPr txBox="1">
            <a:spLocks noChangeArrowheads="1"/>
          </p:cNvSpPr>
          <p:nvPr/>
        </p:nvSpPr>
        <p:spPr bwMode="auto">
          <a:xfrm>
            <a:off x="730250" y="2597150"/>
            <a:ext cx="19812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CC"/>
                </a:solidFill>
              </a:rPr>
              <a:t>Volatile</a:t>
            </a:r>
            <a:endParaRPr lang="en-US" altLang="en-US" sz="2400" i="1">
              <a:solidFill>
                <a:srgbClr val="0033CC"/>
              </a:solidFill>
            </a:endParaRPr>
          </a:p>
        </p:txBody>
      </p:sp>
      <p:sp>
        <p:nvSpPr>
          <p:cNvPr id="8221" name="TextBox 31"/>
          <p:cNvSpPr txBox="1">
            <a:spLocks noChangeArrowheads="1"/>
          </p:cNvSpPr>
          <p:nvPr/>
        </p:nvSpPr>
        <p:spPr bwMode="auto">
          <a:xfrm>
            <a:off x="0" y="5219700"/>
            <a:ext cx="18335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CC"/>
                </a:solidFill>
              </a:rPr>
              <a:t>Non-volatile</a:t>
            </a:r>
            <a:endParaRPr lang="en-US" altLang="en-US" sz="2400" i="1">
              <a:solidFill>
                <a:srgbClr val="0033CC"/>
              </a:solidFill>
            </a:endParaRPr>
          </a:p>
        </p:txBody>
      </p:sp>
      <p:sp>
        <p:nvSpPr>
          <p:cNvPr id="8222" name="AutoShape 34"/>
          <p:cNvSpPr>
            <a:spLocks/>
          </p:cNvSpPr>
          <p:nvPr/>
        </p:nvSpPr>
        <p:spPr bwMode="auto">
          <a:xfrm rot="1439992" flipH="1">
            <a:off x="2892425" y="1208088"/>
            <a:ext cx="239713" cy="4265612"/>
          </a:xfrm>
          <a:prstGeom prst="rightBrace">
            <a:avLst>
              <a:gd name="adj1" fmla="val 3303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23" name="AutoShape 34"/>
          <p:cNvSpPr>
            <a:spLocks/>
          </p:cNvSpPr>
          <p:nvPr/>
        </p:nvSpPr>
        <p:spPr bwMode="auto">
          <a:xfrm rot="1456713" flipH="1">
            <a:off x="1827213" y="5370513"/>
            <a:ext cx="222250" cy="850900"/>
          </a:xfrm>
          <a:prstGeom prst="rightBrace">
            <a:avLst>
              <a:gd name="adj1" fmla="val 3295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sp>
        <p:nvSpPr>
          <p:cNvPr id="8224" name="TextBox 34"/>
          <p:cNvSpPr txBox="1">
            <a:spLocks noChangeArrowheads="1"/>
          </p:cNvSpPr>
          <p:nvPr/>
        </p:nvSpPr>
        <p:spPr bwMode="auto">
          <a:xfrm>
            <a:off x="4832350" y="1927225"/>
            <a:ext cx="43084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CC"/>
                </a:solidFill>
              </a:rPr>
              <a:t>Semiconductor spintronics </a:t>
            </a:r>
          </a:p>
        </p:txBody>
      </p:sp>
      <p:sp>
        <p:nvSpPr>
          <p:cNvPr id="8225" name="TextBox 35"/>
          <p:cNvSpPr txBox="1">
            <a:spLocks noChangeArrowheads="1"/>
          </p:cNvSpPr>
          <p:nvPr/>
        </p:nvSpPr>
        <p:spPr bwMode="auto">
          <a:xfrm>
            <a:off x="6684963" y="1198563"/>
            <a:ext cx="2171700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Target </a:t>
            </a:r>
          </a:p>
        </p:txBody>
      </p:sp>
      <p:sp>
        <p:nvSpPr>
          <p:cNvPr id="8226" name="TextBox 36"/>
          <p:cNvSpPr txBox="1">
            <a:spLocks noChangeArrowheads="1"/>
          </p:cNvSpPr>
          <p:nvPr/>
        </p:nvSpPr>
        <p:spPr bwMode="auto">
          <a:xfrm>
            <a:off x="5624513" y="3746500"/>
            <a:ext cx="35194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CC"/>
                </a:solidFill>
              </a:rPr>
              <a:t>Metal-based spintronics </a:t>
            </a:r>
          </a:p>
        </p:txBody>
      </p:sp>
      <p:sp>
        <p:nvSpPr>
          <p:cNvPr id="8227" name="AutoShape 34"/>
          <p:cNvSpPr>
            <a:spLocks/>
          </p:cNvSpPr>
          <p:nvPr/>
        </p:nvSpPr>
        <p:spPr bwMode="auto">
          <a:xfrm rot="-1456713">
            <a:off x="5691188" y="3719513"/>
            <a:ext cx="204787" cy="1668462"/>
          </a:xfrm>
          <a:prstGeom prst="rightBrace">
            <a:avLst>
              <a:gd name="adj1" fmla="val 3296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4" rIns="91427" bIns="45714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cs typeface="Arial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178425" y="3751263"/>
            <a:ext cx="36226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9" name="Line 30"/>
          <p:cNvSpPr>
            <a:spLocks noChangeShapeType="1"/>
          </p:cNvSpPr>
          <p:nvPr/>
        </p:nvSpPr>
        <p:spPr bwMode="auto">
          <a:xfrm>
            <a:off x="5202238" y="4437063"/>
            <a:ext cx="915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8230" name="TextBox 1"/>
          <p:cNvSpPr txBox="1">
            <a:spLocks noChangeArrowheads="1"/>
          </p:cNvSpPr>
          <p:nvPr/>
        </p:nvSpPr>
        <p:spPr bwMode="auto">
          <a:xfrm>
            <a:off x="2982913" y="6429375"/>
            <a:ext cx="22272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Courtesy of K. Ando</a:t>
            </a:r>
          </a:p>
        </p:txBody>
      </p:sp>
      <p:sp>
        <p:nvSpPr>
          <p:cNvPr id="8231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003399"/>
                </a:solidFill>
                <a:ea typeface="Gulim" pitchFamily="34" charset="-127"/>
                <a:cs typeface="Arial" charset="0"/>
              </a:rPr>
              <a:t>Computer hierarchy &amp; spin</a:t>
            </a:r>
            <a:endParaRPr kumimoji="0" lang="en-US" altLang="ko-KR" sz="2400" b="1">
              <a:solidFill>
                <a:srgbClr val="000066"/>
              </a:solidFill>
              <a:ea typeface="Gulim" pitchFamily="34" charset="-127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3960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ChangeArrowheads="1"/>
          </p:cNvSpPr>
          <p:nvPr/>
        </p:nvSpPr>
        <p:spPr bwMode="auto">
          <a:xfrm>
            <a:off x="0" y="6364288"/>
            <a:ext cx="9144000" cy="493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304800" y="1004888"/>
            <a:ext cx="8458200" cy="461962"/>
          </a:xfrm>
          <a:prstGeom prst="rect">
            <a:avLst/>
          </a:prstGeom>
          <a:solidFill>
            <a:srgbClr val="FF99CC">
              <a:alpha val="30196"/>
            </a:srgbClr>
          </a:solidFill>
          <a:ln w="254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Spin transistors</a:t>
            </a:r>
          </a:p>
        </p:txBody>
      </p:sp>
      <p:sp>
        <p:nvSpPr>
          <p:cNvPr id="9220" name="Text Box 14"/>
          <p:cNvSpPr txBox="1">
            <a:spLocks noChangeArrowheads="1"/>
          </p:cNvSpPr>
          <p:nvPr/>
        </p:nvSpPr>
        <p:spPr bwMode="auto">
          <a:xfrm>
            <a:off x="304800" y="3198813"/>
            <a:ext cx="8458200" cy="460375"/>
          </a:xfrm>
          <a:prstGeom prst="rect">
            <a:avLst/>
          </a:prstGeom>
          <a:solidFill>
            <a:srgbClr val="FF99CC">
              <a:alpha val="30196"/>
            </a:srgbClr>
          </a:solidFill>
          <a:ln w="254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Spin diodes</a:t>
            </a:r>
            <a:endParaRPr lang="en-US" altLang="en-US" sz="2000"/>
          </a:p>
        </p:txBody>
      </p:sp>
      <p:sp>
        <p:nvSpPr>
          <p:cNvPr id="9221" name="Text Box 15"/>
          <p:cNvSpPr txBox="1">
            <a:spLocks noChangeArrowheads="1"/>
          </p:cNvSpPr>
          <p:nvPr/>
        </p:nvSpPr>
        <p:spPr bwMode="auto">
          <a:xfrm>
            <a:off x="304800" y="4892675"/>
            <a:ext cx="8458200" cy="461963"/>
          </a:xfrm>
          <a:prstGeom prst="rect">
            <a:avLst/>
          </a:prstGeom>
          <a:solidFill>
            <a:srgbClr val="FF99CC">
              <a:alpha val="30196"/>
            </a:srgbClr>
          </a:solidFill>
          <a:ln w="254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Spin circuits and spin logic</a:t>
            </a:r>
          </a:p>
        </p:txBody>
      </p:sp>
      <p:pic>
        <p:nvPicPr>
          <p:cNvPr id="9222" name="Picture 16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8288"/>
            <a:ext cx="8458200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17"/>
          <p:cNvPicPr>
            <a:picLocks noChangeAspect="1" noChangeArrowheads="1"/>
          </p:cNvPicPr>
          <p:nvPr/>
        </p:nvPicPr>
        <p:blipFill>
          <a:blip r:embed="rId4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2213"/>
            <a:ext cx="8458200" cy="11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8"/>
          <p:cNvPicPr>
            <a:picLocks noChangeAspect="1" noChangeArrowheads="1"/>
          </p:cNvPicPr>
          <p:nvPr/>
        </p:nvPicPr>
        <p:blipFill>
          <a:blip r:embed="rId5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26075"/>
            <a:ext cx="84582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0" y="258763"/>
            <a:ext cx="91440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3399"/>
                </a:solidFill>
              </a:rPr>
              <a:t>Proposed spin-based device and systems</a:t>
            </a:r>
            <a:endParaRPr lang="en-US" altLang="en-US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3465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368300"/>
            <a:ext cx="91440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3399"/>
                </a:solidFill>
                <a:ea typeface="Gulim" pitchFamily="34" charset="-127"/>
              </a:rPr>
              <a:t>Building blocks of silicon spintronics</a:t>
            </a:r>
            <a:endParaRPr lang="en-US" altLang="ko-KR" sz="2400" b="1" baseline="-25000">
              <a:solidFill>
                <a:srgbClr val="000066"/>
              </a:solidFill>
              <a:ea typeface="Gulim" pitchFamily="34" charset="-127"/>
            </a:endParaRPr>
          </a:p>
        </p:txBody>
      </p:sp>
      <p:pic>
        <p:nvPicPr>
          <p:cNvPr id="10243" name="Picture 6" descr="JansenFig11-cornersto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/>
          <a:stretch>
            <a:fillRect/>
          </a:stretch>
        </p:blipFill>
        <p:spPr bwMode="auto">
          <a:xfrm>
            <a:off x="0" y="1603375"/>
            <a:ext cx="91440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851275" y="5434013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Magnetic field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Electric field</a:t>
            </a:r>
          </a:p>
        </p:txBody>
      </p:sp>
      <p:sp>
        <p:nvSpPr>
          <p:cNvPr id="10245" name="Line 8"/>
          <p:cNvSpPr>
            <a:spLocks noChangeShapeType="1"/>
          </p:cNvSpPr>
          <p:nvPr/>
        </p:nvSpPr>
        <p:spPr bwMode="auto">
          <a:xfrm flipV="1">
            <a:off x="4635500" y="4889500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5754688" y="5573713"/>
            <a:ext cx="3171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Ferromagnetic tunnel contact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17488" y="5573713"/>
            <a:ext cx="3171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Ferromagnetic tunnel contact</a:t>
            </a:r>
          </a:p>
        </p:txBody>
      </p:sp>
      <p:sp>
        <p:nvSpPr>
          <p:cNvPr id="10248" name="Line 11"/>
          <p:cNvSpPr>
            <a:spLocks noChangeShapeType="1"/>
          </p:cNvSpPr>
          <p:nvPr/>
        </p:nvSpPr>
        <p:spPr bwMode="auto">
          <a:xfrm flipV="1">
            <a:off x="7340600" y="5029200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12"/>
          <p:cNvSpPr>
            <a:spLocks noChangeShapeType="1"/>
          </p:cNvSpPr>
          <p:nvPr/>
        </p:nvSpPr>
        <p:spPr bwMode="auto">
          <a:xfrm flipV="1">
            <a:off x="1854200" y="5054600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1008063" y="1436688"/>
            <a:ext cx="1744662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Create spin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6486525" y="1436688"/>
            <a:ext cx="1709738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Detect spin</a:t>
            </a:r>
          </a:p>
        </p:txBody>
      </p:sp>
      <p:sp>
        <p:nvSpPr>
          <p:cNvPr id="10252" name="Text Box 15"/>
          <p:cNvSpPr txBox="1">
            <a:spLocks noChangeArrowheads="1"/>
          </p:cNvSpPr>
          <p:nvPr/>
        </p:nvSpPr>
        <p:spPr bwMode="auto">
          <a:xfrm>
            <a:off x="3478213" y="1436688"/>
            <a:ext cx="2322512" cy="762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Manipulate spin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0 </a:t>
            </a:r>
            <a:r>
              <a:rPr lang="en-US" altLang="en-US" sz="2000">
                <a:solidFill>
                  <a:schemeClr val="accent2"/>
                </a:solidFill>
                <a:sym typeface="Symbol" pitchFamily="18" charset="2"/>
              </a:rPr>
              <a:t></a:t>
            </a:r>
            <a:r>
              <a:rPr lang="en-US" altLang="en-US" sz="2000">
                <a:solidFill>
                  <a:schemeClr val="accent2"/>
                </a:solidFill>
              </a:rPr>
              <a:t> 1</a:t>
            </a:r>
          </a:p>
        </p:txBody>
      </p:sp>
    </p:spTree>
    <p:custDataLst>
      <p:tags r:id="rId1"/>
    </p:custDataLst>
  </p:cSld>
  <p:clrMapOvr>
    <a:masterClrMapping/>
  </p:clrMapOvr>
  <p:transition advTm="8623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0.8|7.1|17.9"/>
</p:tagLst>
</file>

<file path=ppt/theme/theme1.xml><?xml version="1.0" encoding="utf-8"?>
<a:theme xmlns:a="http://schemas.openxmlformats.org/drawingml/2006/main" name="aist-1">
  <a:themeElements>
    <a:clrScheme name="aist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st-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aist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4756</TotalTime>
  <Words>1812</Words>
  <Application>Microsoft Office PowerPoint</Application>
  <PresentationFormat>On-screen Show (4:3)</PresentationFormat>
  <Paragraphs>427</Paragraphs>
  <Slides>55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aist-1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aist</dc:creator>
  <cp:lastModifiedBy>Ronald Jansen</cp:lastModifiedBy>
  <cp:revision>1218</cp:revision>
  <dcterms:created xsi:type="dcterms:W3CDTF">2004-09-13T05:29:11Z</dcterms:created>
  <dcterms:modified xsi:type="dcterms:W3CDTF">2014-08-14T13:35:54Z</dcterms:modified>
</cp:coreProperties>
</file>